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 id="265" r:id="rId4"/>
    <p:sldId id="266" r:id="rId5"/>
    <p:sldId id="267" r:id="rId6"/>
    <p:sldId id="259" r:id="rId7"/>
    <p:sldId id="268" r:id="rId8"/>
    <p:sldId id="272" r:id="rId9"/>
    <p:sldId id="271" r:id="rId10"/>
    <p:sldId id="273" r:id="rId11"/>
    <p:sldId id="270" r:id="rId12"/>
    <p:sldId id="274" r:id="rId13"/>
    <p:sldId id="269" r:id="rId14"/>
    <p:sldId id="275" r:id="rId15"/>
    <p:sldId id="276" r:id="rId16"/>
    <p:sldId id="278" r:id="rId17"/>
    <p:sldId id="280" r:id="rId18"/>
    <p:sldId id="279" r:id="rId19"/>
    <p:sldId id="281" r:id="rId20"/>
    <p:sldId id="282" r:id="rId21"/>
    <p:sldId id="283" r:id="rId22"/>
    <p:sldId id="284" r:id="rId23"/>
    <p:sldId id="285" r:id="rId24"/>
    <p:sldId id="286" r:id="rId25"/>
    <p:sldId id="287" r:id="rId26"/>
    <p:sldId id="289" r:id="rId27"/>
    <p:sldId id="290" r:id="rId28"/>
    <p:sldId id="291" r:id="rId29"/>
    <p:sldId id="292" r:id="rId30"/>
    <p:sldId id="293" r:id="rId31"/>
    <p:sldId id="294" r:id="rId32"/>
    <p:sldId id="295" r:id="rId33"/>
    <p:sldId id="298" r:id="rId34"/>
    <p:sldId id="296" r:id="rId35"/>
    <p:sldId id="297" r:id="rId36"/>
    <p:sldId id="299" r:id="rId37"/>
    <p:sldId id="301" r:id="rId38"/>
    <p:sldId id="304" r:id="rId39"/>
    <p:sldId id="300" r:id="rId40"/>
    <p:sldId id="303" r:id="rId41"/>
    <p:sldId id="258" r:id="rId4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slide" id="{EB97DA63-CB8B-425C-AC78-E16F29A58B86}">
          <p14:sldIdLst>
            <p14:sldId id="256"/>
          </p14:sldIdLst>
        </p14:section>
        <p14:section name="Body (content) slides" id="{86D326B8-B1F4-470E-ACC7-B0917D5F3E13}">
          <p14:sldIdLst>
            <p14:sldId id="257"/>
            <p14:sldId id="265"/>
            <p14:sldId id="266"/>
            <p14:sldId id="267"/>
            <p14:sldId id="259"/>
            <p14:sldId id="268"/>
            <p14:sldId id="272"/>
            <p14:sldId id="271"/>
            <p14:sldId id="273"/>
            <p14:sldId id="270"/>
            <p14:sldId id="274"/>
            <p14:sldId id="269"/>
            <p14:sldId id="275"/>
            <p14:sldId id="276"/>
            <p14:sldId id="278"/>
            <p14:sldId id="280"/>
            <p14:sldId id="279"/>
            <p14:sldId id="281"/>
            <p14:sldId id="282"/>
            <p14:sldId id="283"/>
            <p14:sldId id="284"/>
            <p14:sldId id="285"/>
            <p14:sldId id="286"/>
            <p14:sldId id="287"/>
            <p14:sldId id="289"/>
            <p14:sldId id="290"/>
            <p14:sldId id="291"/>
            <p14:sldId id="292"/>
            <p14:sldId id="293"/>
            <p14:sldId id="294"/>
            <p14:sldId id="295"/>
            <p14:sldId id="298"/>
            <p14:sldId id="296"/>
            <p14:sldId id="297"/>
            <p14:sldId id="299"/>
            <p14:sldId id="301"/>
            <p14:sldId id="304"/>
            <p14:sldId id="300"/>
            <p14:sldId id="303"/>
          </p14:sldIdLst>
        </p14:section>
        <p14:section name="Section separator slides" id="{A88420AD-D63A-49B0-9EA2-8A913753E5CC}">
          <p14:sldIdLst>
            <p14:sldId id="258"/>
          </p14:sldIdLst>
        </p14:section>
        <p14:section name="End of presentation slide" id="{FA6E58FB-4655-4ADA-838A-304575EC2E6B}">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F1F1"/>
    <a:srgbClr val="CC0000"/>
    <a:srgbClr val="D3D9E3"/>
    <a:srgbClr val="CCD3DE"/>
    <a:srgbClr val="CED6E8"/>
    <a:srgbClr val="D0DBF0"/>
    <a:srgbClr val="DFE7F5"/>
    <a:srgbClr val="AADCDE"/>
    <a:srgbClr val="A1D8DB"/>
    <a:srgbClr val="D2EDE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p:restoredTop sz="94643"/>
  </p:normalViewPr>
  <p:slideViewPr>
    <p:cSldViewPr snapToGrid="0" snapToObjects="1">
      <p:cViewPr varScale="1">
        <p:scale>
          <a:sx n="102" d="100"/>
          <a:sy n="102" d="100"/>
        </p:scale>
        <p:origin x="264" y="96"/>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10CC2B-B2FF-419A-984F-80B8E4AF4008}" type="doc">
      <dgm:prSet loTypeId="urn:microsoft.com/office/officeart/2005/8/layout/radial3" loCatId="relationship" qsTypeId="urn:microsoft.com/office/officeart/2005/8/quickstyle/3d2" qsCatId="3D" csTypeId="urn:microsoft.com/office/officeart/2005/8/colors/colorful3" csCatId="colorful" phldr="1"/>
      <dgm:spPr/>
      <dgm:t>
        <a:bodyPr/>
        <a:lstStyle/>
        <a:p>
          <a:endParaRPr lang="en-GB"/>
        </a:p>
      </dgm:t>
    </dgm:pt>
    <dgm:pt modelId="{A6F0E28A-1877-44A1-9DBA-6F084B316790}">
      <dgm:prSet custT="1"/>
      <dgm:spPr/>
      <dgm:t>
        <a:bodyPr/>
        <a:lstStyle/>
        <a:p>
          <a:pPr rtl="0"/>
          <a:r>
            <a:rPr lang="en-GB" sz="1800" dirty="0" smtClean="0">
              <a:latin typeface="Arial" panose="020B0604020202020204" pitchFamily="34" charset="0"/>
              <a:cs typeface="Arial" panose="020B0604020202020204" pitchFamily="34" charset="0"/>
            </a:rPr>
            <a:t>Other laws and guidelines to be aware of</a:t>
          </a:r>
          <a:endParaRPr lang="en-GB" sz="1800" dirty="0">
            <a:latin typeface="Arial" panose="020B0604020202020204" pitchFamily="34" charset="0"/>
            <a:cs typeface="Arial" panose="020B0604020202020204" pitchFamily="34" charset="0"/>
          </a:endParaRPr>
        </a:p>
      </dgm:t>
    </dgm:pt>
    <dgm:pt modelId="{4B369617-9E3C-46F0-9B01-FCEB104575CE}" type="parTrans" cxnId="{54328409-FD12-4099-8D11-5E50657B9369}">
      <dgm:prSet/>
      <dgm:spPr/>
      <dgm:t>
        <a:bodyPr/>
        <a:lstStyle/>
        <a:p>
          <a:endParaRPr lang="en-GB"/>
        </a:p>
      </dgm:t>
    </dgm:pt>
    <dgm:pt modelId="{38F87376-63AA-4772-8949-38B58B41146F}" type="sibTrans" cxnId="{54328409-FD12-4099-8D11-5E50657B9369}">
      <dgm:prSet/>
      <dgm:spPr/>
      <dgm:t>
        <a:bodyPr/>
        <a:lstStyle/>
        <a:p>
          <a:endParaRPr lang="en-GB"/>
        </a:p>
      </dgm:t>
    </dgm:pt>
    <dgm:pt modelId="{4A07C646-A4D8-47DD-ADFB-C322623D40A5}">
      <dgm:prSet custT="1"/>
      <dgm:spPr/>
      <dgm:t>
        <a:bodyPr/>
        <a:lstStyle/>
        <a:p>
          <a:pPr rtl="0"/>
          <a:r>
            <a:rPr lang="en-GB" sz="1500" b="0" dirty="0" smtClean="0">
              <a:latin typeface="Arial" panose="020B0604020202020204" pitchFamily="34" charset="0"/>
              <a:cs typeface="Arial" panose="020B0604020202020204" pitchFamily="34" charset="0"/>
            </a:rPr>
            <a:t>Data Protection Act </a:t>
          </a:r>
          <a:r>
            <a:rPr lang="en-GB" sz="1600" b="0" dirty="0" smtClean="0">
              <a:latin typeface="Arial" panose="020B0604020202020204" pitchFamily="34" charset="0"/>
              <a:cs typeface="Arial" panose="020B0604020202020204" pitchFamily="34" charset="0"/>
            </a:rPr>
            <a:t>1998</a:t>
          </a:r>
          <a:endParaRPr lang="en-GB" sz="1600" b="0" dirty="0">
            <a:latin typeface="Arial" panose="020B0604020202020204" pitchFamily="34" charset="0"/>
            <a:cs typeface="Arial" panose="020B0604020202020204" pitchFamily="34" charset="0"/>
          </a:endParaRPr>
        </a:p>
      </dgm:t>
    </dgm:pt>
    <dgm:pt modelId="{71979FB9-1E01-40AA-8145-052FE7452C95}" type="parTrans" cxnId="{A47E4444-0376-4A3A-AEB1-346A6F24AEAF}">
      <dgm:prSet/>
      <dgm:spPr/>
      <dgm:t>
        <a:bodyPr/>
        <a:lstStyle/>
        <a:p>
          <a:endParaRPr lang="en-GB"/>
        </a:p>
      </dgm:t>
    </dgm:pt>
    <dgm:pt modelId="{835D56D2-E845-43E7-9391-D613A552454B}" type="sibTrans" cxnId="{A47E4444-0376-4A3A-AEB1-346A6F24AEAF}">
      <dgm:prSet/>
      <dgm:spPr/>
      <dgm:t>
        <a:bodyPr/>
        <a:lstStyle/>
        <a:p>
          <a:endParaRPr lang="en-GB"/>
        </a:p>
      </dgm:t>
    </dgm:pt>
    <dgm:pt modelId="{D238D3A2-AF1D-40E2-9162-B7560C8F0723}">
      <dgm:prSet custT="1"/>
      <dgm:spPr/>
      <dgm:t>
        <a:bodyPr/>
        <a:lstStyle/>
        <a:p>
          <a:pPr rtl="0"/>
          <a:r>
            <a:rPr lang="en-GB" sz="1500" b="0" smtClean="0">
              <a:latin typeface="Arial" panose="020B0604020202020204" pitchFamily="34" charset="0"/>
              <a:cs typeface="Arial" panose="020B0604020202020204" pitchFamily="34" charset="0"/>
            </a:rPr>
            <a:t>Human Tissue Act 2004</a:t>
          </a:r>
          <a:endParaRPr lang="en-GB" sz="1500" b="0" dirty="0">
            <a:latin typeface="Arial" panose="020B0604020202020204" pitchFamily="34" charset="0"/>
            <a:cs typeface="Arial" panose="020B0604020202020204" pitchFamily="34" charset="0"/>
          </a:endParaRPr>
        </a:p>
      </dgm:t>
    </dgm:pt>
    <dgm:pt modelId="{A5A93E84-555F-43F4-A42D-C14D075CBCAB}" type="parTrans" cxnId="{6B1F72E6-685B-4EBA-8540-A30A3B61BAD9}">
      <dgm:prSet/>
      <dgm:spPr/>
      <dgm:t>
        <a:bodyPr/>
        <a:lstStyle/>
        <a:p>
          <a:endParaRPr lang="en-GB"/>
        </a:p>
      </dgm:t>
    </dgm:pt>
    <dgm:pt modelId="{8EDCB19D-67ED-4E55-A8E9-E67FB2502638}" type="sibTrans" cxnId="{6B1F72E6-685B-4EBA-8540-A30A3B61BAD9}">
      <dgm:prSet/>
      <dgm:spPr/>
      <dgm:t>
        <a:bodyPr/>
        <a:lstStyle/>
        <a:p>
          <a:endParaRPr lang="en-GB"/>
        </a:p>
      </dgm:t>
    </dgm:pt>
    <dgm:pt modelId="{DCAC8F5F-66AB-4E78-888F-D7FBA10B62AC}">
      <dgm:prSet custT="1"/>
      <dgm:spPr/>
      <dgm:t>
        <a:bodyPr anchor="ctr"/>
        <a:lstStyle/>
        <a:p>
          <a:pPr algn="ctr" rtl="0"/>
          <a:r>
            <a:rPr lang="en-GB" sz="1500" b="0" dirty="0" smtClean="0">
              <a:latin typeface="Arial" panose="020B0604020202020204" pitchFamily="34" charset="0"/>
              <a:cs typeface="Arial" panose="020B0604020202020204" pitchFamily="34" charset="0"/>
            </a:rPr>
            <a:t>Local Trust Policies</a:t>
          </a:r>
          <a:endParaRPr lang="en-GB" sz="1500" b="0" dirty="0">
            <a:latin typeface="Arial" panose="020B0604020202020204" pitchFamily="34" charset="0"/>
            <a:cs typeface="Arial" panose="020B0604020202020204" pitchFamily="34" charset="0"/>
          </a:endParaRPr>
        </a:p>
      </dgm:t>
    </dgm:pt>
    <dgm:pt modelId="{83091246-F5F4-4ED6-BA3E-8E70E19CC32A}" type="parTrans" cxnId="{4D36DD20-7997-4B97-AA5D-D78350BF391B}">
      <dgm:prSet/>
      <dgm:spPr/>
      <dgm:t>
        <a:bodyPr/>
        <a:lstStyle/>
        <a:p>
          <a:endParaRPr lang="en-GB"/>
        </a:p>
      </dgm:t>
    </dgm:pt>
    <dgm:pt modelId="{D0FA35DD-AC54-400C-A2E9-22255ADBB358}" type="sibTrans" cxnId="{4D36DD20-7997-4B97-AA5D-D78350BF391B}">
      <dgm:prSet/>
      <dgm:spPr/>
      <dgm:t>
        <a:bodyPr/>
        <a:lstStyle/>
        <a:p>
          <a:endParaRPr lang="en-GB"/>
        </a:p>
      </dgm:t>
    </dgm:pt>
    <dgm:pt modelId="{1FD8F5BF-66B6-466B-96DA-314786B0CA8B}">
      <dgm:prSet custT="1"/>
      <dgm:spPr/>
      <dgm:t>
        <a:bodyPr anchor="ctr"/>
        <a:lstStyle/>
        <a:p>
          <a:pPr algn="ctr" rtl="0"/>
          <a:endParaRPr lang="en-GB" sz="1300" b="0" dirty="0" smtClean="0"/>
        </a:p>
        <a:p>
          <a:pPr algn="ctr" rtl="0"/>
          <a:r>
            <a:rPr lang="en-GB" sz="1200" b="0" dirty="0" smtClean="0">
              <a:latin typeface="Arial" panose="020B0604020202020204" pitchFamily="34" charset="0"/>
              <a:cs typeface="Arial" panose="020B0604020202020204" pitchFamily="34" charset="0"/>
            </a:rPr>
            <a:t>Professional codes of conduct</a:t>
          </a:r>
        </a:p>
        <a:p>
          <a:pPr algn="ctr" rtl="0"/>
          <a:endParaRPr lang="en-GB" sz="1300" dirty="0"/>
        </a:p>
      </dgm:t>
    </dgm:pt>
    <dgm:pt modelId="{9EBF4A4A-36BF-4D2A-92AF-D701E2E2AD68}" type="parTrans" cxnId="{F23E6F10-B808-43FF-A1D7-5AAD8A160AFE}">
      <dgm:prSet/>
      <dgm:spPr/>
      <dgm:t>
        <a:bodyPr/>
        <a:lstStyle/>
        <a:p>
          <a:endParaRPr lang="en-GB"/>
        </a:p>
      </dgm:t>
    </dgm:pt>
    <dgm:pt modelId="{9B8DC0F4-CE7B-466D-8E3C-7B20629FBFCB}" type="sibTrans" cxnId="{F23E6F10-B808-43FF-A1D7-5AAD8A160AFE}">
      <dgm:prSet/>
      <dgm:spPr/>
      <dgm:t>
        <a:bodyPr/>
        <a:lstStyle/>
        <a:p>
          <a:endParaRPr lang="en-GB"/>
        </a:p>
      </dgm:t>
    </dgm:pt>
    <dgm:pt modelId="{F114024C-B764-4CF1-850F-1BE02B1A9DC6}">
      <dgm:prSet custRadScaleRad="92811" custRadScaleInc="-388"/>
      <dgm:spPr/>
      <dgm:t>
        <a:bodyPr/>
        <a:lstStyle/>
        <a:p>
          <a:endParaRPr lang="en-GB"/>
        </a:p>
      </dgm:t>
    </dgm:pt>
    <dgm:pt modelId="{A6434666-BA7B-4585-9F19-8A6BF7CB5E41}" type="parTrans" cxnId="{34599AB6-0BEE-4EB5-9414-CE50A34DD137}">
      <dgm:prSet/>
      <dgm:spPr/>
      <dgm:t>
        <a:bodyPr/>
        <a:lstStyle/>
        <a:p>
          <a:endParaRPr lang="en-GB"/>
        </a:p>
      </dgm:t>
    </dgm:pt>
    <dgm:pt modelId="{1D6F2112-9C2F-41F1-B572-10BC489E2046}" type="sibTrans" cxnId="{34599AB6-0BEE-4EB5-9414-CE50A34DD137}">
      <dgm:prSet/>
      <dgm:spPr/>
      <dgm:t>
        <a:bodyPr/>
        <a:lstStyle/>
        <a:p>
          <a:endParaRPr lang="en-GB"/>
        </a:p>
      </dgm:t>
    </dgm:pt>
    <dgm:pt modelId="{C3C124DB-3B70-4659-853E-7DD17BEAA330}">
      <dgm:prSet/>
      <dgm:spPr/>
      <dgm:t>
        <a:bodyPr/>
        <a:lstStyle/>
        <a:p>
          <a:r>
            <a:rPr lang="en-GB" dirty="0" smtClean="0">
              <a:latin typeface="Arial" panose="020B0604020202020204" pitchFamily="34" charset="0"/>
              <a:cs typeface="Arial" panose="020B0604020202020204" pitchFamily="34" charset="0"/>
            </a:rPr>
            <a:t>General Data Protection Regulation Act 2018</a:t>
          </a:r>
          <a:endParaRPr lang="en-GB" dirty="0">
            <a:latin typeface="Arial" panose="020B0604020202020204" pitchFamily="34" charset="0"/>
            <a:cs typeface="Arial" panose="020B0604020202020204" pitchFamily="34" charset="0"/>
          </a:endParaRPr>
        </a:p>
      </dgm:t>
    </dgm:pt>
    <dgm:pt modelId="{E42B5B08-EF45-4CD5-9A69-9731461BF30C}" type="parTrans" cxnId="{B0C954BE-048D-4AA1-A9C7-0491D180E8FB}">
      <dgm:prSet/>
      <dgm:spPr/>
      <dgm:t>
        <a:bodyPr/>
        <a:lstStyle/>
        <a:p>
          <a:endParaRPr lang="en-GB"/>
        </a:p>
      </dgm:t>
    </dgm:pt>
    <dgm:pt modelId="{3C062E90-0FCC-4082-B720-02FD857846E7}" type="sibTrans" cxnId="{B0C954BE-048D-4AA1-A9C7-0491D180E8FB}">
      <dgm:prSet/>
      <dgm:spPr/>
      <dgm:t>
        <a:bodyPr/>
        <a:lstStyle/>
        <a:p>
          <a:endParaRPr lang="en-GB"/>
        </a:p>
      </dgm:t>
    </dgm:pt>
    <dgm:pt modelId="{786EC93F-62E5-44E3-A6E2-33653BEA9033}">
      <dgm:prSet custT="1"/>
      <dgm:spPr/>
      <dgm:t>
        <a:bodyPr/>
        <a:lstStyle/>
        <a:p>
          <a:r>
            <a:rPr lang="en-GB" sz="1500" dirty="0" smtClean="0">
              <a:latin typeface="Arial" panose="020B0604020202020204" pitchFamily="34" charset="0"/>
              <a:cs typeface="Arial" panose="020B0604020202020204" pitchFamily="34" charset="0"/>
            </a:rPr>
            <a:t>Mental Capacity Act 2005</a:t>
          </a:r>
          <a:endParaRPr lang="en-GB" sz="1500" dirty="0">
            <a:latin typeface="Arial" panose="020B0604020202020204" pitchFamily="34" charset="0"/>
            <a:cs typeface="Arial" panose="020B0604020202020204" pitchFamily="34" charset="0"/>
          </a:endParaRPr>
        </a:p>
      </dgm:t>
    </dgm:pt>
    <dgm:pt modelId="{3EAC79E1-0C51-4054-A44D-9FFD2E88126F}" type="parTrans" cxnId="{208941EB-D71D-4791-AE9C-28750463DDFD}">
      <dgm:prSet/>
      <dgm:spPr/>
      <dgm:t>
        <a:bodyPr/>
        <a:lstStyle/>
        <a:p>
          <a:endParaRPr lang="en-GB"/>
        </a:p>
      </dgm:t>
    </dgm:pt>
    <dgm:pt modelId="{EF64B724-0458-40FF-AAF1-DB0D37E74DF3}" type="sibTrans" cxnId="{208941EB-D71D-4791-AE9C-28750463DDFD}">
      <dgm:prSet/>
      <dgm:spPr/>
      <dgm:t>
        <a:bodyPr/>
        <a:lstStyle/>
        <a:p>
          <a:endParaRPr lang="en-GB"/>
        </a:p>
      </dgm:t>
    </dgm:pt>
    <dgm:pt modelId="{8805C41B-1EEE-4B54-82F5-529E5366681C}">
      <dgm:prSet/>
      <dgm:spPr/>
      <dgm:t>
        <a:bodyPr/>
        <a:lstStyle/>
        <a:p>
          <a:endParaRPr lang="en-US"/>
        </a:p>
      </dgm:t>
    </dgm:pt>
    <dgm:pt modelId="{807D6003-7311-403E-9F92-F5AE10A9A3A7}" type="parTrans" cxnId="{7C90C098-9756-44AA-A9EB-4FD76371CA37}">
      <dgm:prSet/>
      <dgm:spPr/>
      <dgm:t>
        <a:bodyPr/>
        <a:lstStyle/>
        <a:p>
          <a:endParaRPr lang="en-US"/>
        </a:p>
      </dgm:t>
    </dgm:pt>
    <dgm:pt modelId="{79322B38-7482-4A2C-AB3A-CBF169192E3D}" type="sibTrans" cxnId="{7C90C098-9756-44AA-A9EB-4FD76371CA37}">
      <dgm:prSet/>
      <dgm:spPr/>
      <dgm:t>
        <a:bodyPr/>
        <a:lstStyle/>
        <a:p>
          <a:endParaRPr lang="en-US"/>
        </a:p>
      </dgm:t>
    </dgm:pt>
    <dgm:pt modelId="{6DECA5FD-4591-4870-8C98-169AD881EC3B}" type="pres">
      <dgm:prSet presAssocID="{2210CC2B-B2FF-419A-984F-80B8E4AF4008}" presName="composite" presStyleCnt="0">
        <dgm:presLayoutVars>
          <dgm:chMax val="1"/>
          <dgm:dir/>
          <dgm:resizeHandles val="exact"/>
        </dgm:presLayoutVars>
      </dgm:prSet>
      <dgm:spPr/>
      <dgm:t>
        <a:bodyPr/>
        <a:lstStyle/>
        <a:p>
          <a:endParaRPr lang="en-GB"/>
        </a:p>
      </dgm:t>
    </dgm:pt>
    <dgm:pt modelId="{0042D087-0A3C-4B05-9A2F-83AF30D9A118}" type="pres">
      <dgm:prSet presAssocID="{2210CC2B-B2FF-419A-984F-80B8E4AF4008}" presName="radial" presStyleCnt="0">
        <dgm:presLayoutVars>
          <dgm:animLvl val="ctr"/>
        </dgm:presLayoutVars>
      </dgm:prSet>
      <dgm:spPr/>
      <dgm:t>
        <a:bodyPr/>
        <a:lstStyle/>
        <a:p>
          <a:endParaRPr lang="en-US"/>
        </a:p>
      </dgm:t>
    </dgm:pt>
    <dgm:pt modelId="{3F78ACE6-DF4B-4323-9696-B044AEEEE265}" type="pres">
      <dgm:prSet presAssocID="{A6F0E28A-1877-44A1-9DBA-6F084B316790}" presName="centerShape" presStyleLbl="vennNode1" presStyleIdx="0" presStyleCnt="7" custScaleX="90294" custScaleY="90141"/>
      <dgm:spPr/>
      <dgm:t>
        <a:bodyPr/>
        <a:lstStyle/>
        <a:p>
          <a:endParaRPr lang="en-GB"/>
        </a:p>
      </dgm:t>
    </dgm:pt>
    <dgm:pt modelId="{47230660-48E3-463A-9AC1-2EE92A7E6E10}" type="pres">
      <dgm:prSet presAssocID="{4A07C646-A4D8-47DD-ADFB-C322623D40A5}" presName="node" presStyleLbl="vennNode1" presStyleIdx="1" presStyleCnt="7" custRadScaleRad="92338" custRadScaleInc="-184">
        <dgm:presLayoutVars>
          <dgm:bulletEnabled val="1"/>
        </dgm:presLayoutVars>
      </dgm:prSet>
      <dgm:spPr/>
      <dgm:t>
        <a:bodyPr/>
        <a:lstStyle/>
        <a:p>
          <a:endParaRPr lang="en-GB"/>
        </a:p>
      </dgm:t>
    </dgm:pt>
    <dgm:pt modelId="{7882B2BD-941D-49EE-B451-BCDA8C24D427}" type="pres">
      <dgm:prSet presAssocID="{D238D3A2-AF1D-40E2-9162-B7560C8F0723}" presName="node" presStyleLbl="vennNode1" presStyleIdx="2" presStyleCnt="7" custScaleX="99575" custScaleY="94375" custRadScaleRad="92218" custRadScaleInc="184">
        <dgm:presLayoutVars>
          <dgm:bulletEnabled val="1"/>
        </dgm:presLayoutVars>
      </dgm:prSet>
      <dgm:spPr/>
      <dgm:t>
        <a:bodyPr/>
        <a:lstStyle/>
        <a:p>
          <a:endParaRPr lang="en-GB"/>
        </a:p>
      </dgm:t>
    </dgm:pt>
    <dgm:pt modelId="{39353C64-53BE-44AB-8A38-7DCC148CDA9D}" type="pres">
      <dgm:prSet presAssocID="{786EC93F-62E5-44E3-A6E2-33653BEA9033}" presName="node" presStyleLbl="vennNode1" presStyleIdx="3" presStyleCnt="7">
        <dgm:presLayoutVars>
          <dgm:bulletEnabled val="1"/>
        </dgm:presLayoutVars>
      </dgm:prSet>
      <dgm:spPr/>
      <dgm:t>
        <a:bodyPr/>
        <a:lstStyle/>
        <a:p>
          <a:endParaRPr lang="en-GB"/>
        </a:p>
      </dgm:t>
    </dgm:pt>
    <dgm:pt modelId="{F481BC2C-1CEF-4054-832F-EBDB97488669}" type="pres">
      <dgm:prSet presAssocID="{C3C124DB-3B70-4659-853E-7DD17BEAA330}" presName="node" presStyleLbl="vennNode1" presStyleIdx="4" presStyleCnt="7">
        <dgm:presLayoutVars>
          <dgm:bulletEnabled val="1"/>
        </dgm:presLayoutVars>
      </dgm:prSet>
      <dgm:spPr/>
      <dgm:t>
        <a:bodyPr/>
        <a:lstStyle/>
        <a:p>
          <a:endParaRPr lang="en-GB"/>
        </a:p>
      </dgm:t>
    </dgm:pt>
    <dgm:pt modelId="{95646D6B-2837-4EFC-8A2F-60FA5250244C}" type="pres">
      <dgm:prSet presAssocID="{DCAC8F5F-66AB-4E78-888F-D7FBA10B62AC}" presName="node" presStyleLbl="vennNode1" presStyleIdx="5" presStyleCnt="7" custRadScaleRad="93120" custRadScaleInc="569">
        <dgm:presLayoutVars>
          <dgm:bulletEnabled val="1"/>
        </dgm:presLayoutVars>
      </dgm:prSet>
      <dgm:spPr/>
      <dgm:t>
        <a:bodyPr/>
        <a:lstStyle/>
        <a:p>
          <a:endParaRPr lang="en-GB"/>
        </a:p>
      </dgm:t>
    </dgm:pt>
    <dgm:pt modelId="{0032B3D4-6582-438A-873C-68E04721AB38}" type="pres">
      <dgm:prSet presAssocID="{1FD8F5BF-66B6-466B-96DA-314786B0CA8B}" presName="node" presStyleLbl="vennNode1" presStyleIdx="6" presStyleCnt="7" custScaleX="100614" custRadScaleRad="99270" custRadScaleInc="-1540">
        <dgm:presLayoutVars>
          <dgm:bulletEnabled val="1"/>
        </dgm:presLayoutVars>
      </dgm:prSet>
      <dgm:spPr/>
      <dgm:t>
        <a:bodyPr/>
        <a:lstStyle/>
        <a:p>
          <a:endParaRPr lang="en-GB"/>
        </a:p>
      </dgm:t>
    </dgm:pt>
  </dgm:ptLst>
  <dgm:cxnLst>
    <dgm:cxn modelId="{34599AB6-0BEE-4EB5-9414-CE50A34DD137}" srcId="{2210CC2B-B2FF-419A-984F-80B8E4AF4008}" destId="{F114024C-B764-4CF1-850F-1BE02B1A9DC6}" srcOrd="2" destOrd="0" parTransId="{A6434666-BA7B-4585-9F19-8A6BF7CB5E41}" sibTransId="{1D6F2112-9C2F-41F1-B572-10BC489E2046}"/>
    <dgm:cxn modelId="{B7D7DFB7-10B6-465B-BD0E-C3E448D12B7C}" type="presOf" srcId="{2210CC2B-B2FF-419A-984F-80B8E4AF4008}" destId="{6DECA5FD-4591-4870-8C98-169AD881EC3B}" srcOrd="0" destOrd="0" presId="urn:microsoft.com/office/officeart/2005/8/layout/radial3"/>
    <dgm:cxn modelId="{FAB04AB7-0450-45A0-A400-1C255ACF69E0}" type="presOf" srcId="{4A07C646-A4D8-47DD-ADFB-C322623D40A5}" destId="{47230660-48E3-463A-9AC1-2EE92A7E6E10}" srcOrd="0" destOrd="0" presId="urn:microsoft.com/office/officeart/2005/8/layout/radial3"/>
    <dgm:cxn modelId="{8D9136B0-4064-49EA-93B7-1794656470B9}" type="presOf" srcId="{D238D3A2-AF1D-40E2-9162-B7560C8F0723}" destId="{7882B2BD-941D-49EE-B451-BCDA8C24D427}" srcOrd="0" destOrd="0" presId="urn:microsoft.com/office/officeart/2005/8/layout/radial3"/>
    <dgm:cxn modelId="{C135FBC0-7556-4848-923C-3BB4ED6CDCA0}" type="presOf" srcId="{786EC93F-62E5-44E3-A6E2-33653BEA9033}" destId="{39353C64-53BE-44AB-8A38-7DCC148CDA9D}" srcOrd="0" destOrd="0" presId="urn:microsoft.com/office/officeart/2005/8/layout/radial3"/>
    <dgm:cxn modelId="{4D36DD20-7997-4B97-AA5D-D78350BF391B}" srcId="{A6F0E28A-1877-44A1-9DBA-6F084B316790}" destId="{DCAC8F5F-66AB-4E78-888F-D7FBA10B62AC}" srcOrd="4" destOrd="0" parTransId="{83091246-F5F4-4ED6-BA3E-8E70E19CC32A}" sibTransId="{D0FA35DD-AC54-400C-A2E9-22255ADBB358}"/>
    <dgm:cxn modelId="{A47E4444-0376-4A3A-AEB1-346A6F24AEAF}" srcId="{A6F0E28A-1877-44A1-9DBA-6F084B316790}" destId="{4A07C646-A4D8-47DD-ADFB-C322623D40A5}" srcOrd="0" destOrd="0" parTransId="{71979FB9-1E01-40AA-8145-052FE7452C95}" sibTransId="{835D56D2-E845-43E7-9391-D613A552454B}"/>
    <dgm:cxn modelId="{F23E6F10-B808-43FF-A1D7-5AAD8A160AFE}" srcId="{A6F0E28A-1877-44A1-9DBA-6F084B316790}" destId="{1FD8F5BF-66B6-466B-96DA-314786B0CA8B}" srcOrd="5" destOrd="0" parTransId="{9EBF4A4A-36BF-4D2A-92AF-D701E2E2AD68}" sibTransId="{9B8DC0F4-CE7B-466D-8E3C-7B20629FBFCB}"/>
    <dgm:cxn modelId="{6B1F72E6-685B-4EBA-8540-A30A3B61BAD9}" srcId="{A6F0E28A-1877-44A1-9DBA-6F084B316790}" destId="{D238D3A2-AF1D-40E2-9162-B7560C8F0723}" srcOrd="1" destOrd="0" parTransId="{A5A93E84-555F-43F4-A42D-C14D075CBCAB}" sibTransId="{8EDCB19D-67ED-4E55-A8E9-E67FB2502638}"/>
    <dgm:cxn modelId="{208941EB-D71D-4791-AE9C-28750463DDFD}" srcId="{A6F0E28A-1877-44A1-9DBA-6F084B316790}" destId="{786EC93F-62E5-44E3-A6E2-33653BEA9033}" srcOrd="2" destOrd="0" parTransId="{3EAC79E1-0C51-4054-A44D-9FFD2E88126F}" sibTransId="{EF64B724-0458-40FF-AAF1-DB0D37E74DF3}"/>
    <dgm:cxn modelId="{9D56ECCA-6144-4F4C-94C6-4FD375080FCD}" type="presOf" srcId="{1FD8F5BF-66B6-466B-96DA-314786B0CA8B}" destId="{0032B3D4-6582-438A-873C-68E04721AB38}" srcOrd="0" destOrd="0" presId="urn:microsoft.com/office/officeart/2005/8/layout/radial3"/>
    <dgm:cxn modelId="{B0C954BE-048D-4AA1-A9C7-0491D180E8FB}" srcId="{A6F0E28A-1877-44A1-9DBA-6F084B316790}" destId="{C3C124DB-3B70-4659-853E-7DD17BEAA330}" srcOrd="3" destOrd="0" parTransId="{E42B5B08-EF45-4CD5-9A69-9731461BF30C}" sibTransId="{3C062E90-0FCC-4082-B720-02FD857846E7}"/>
    <dgm:cxn modelId="{754D88EB-B7EC-42FE-8A73-757AA1DD6E71}" type="presOf" srcId="{C3C124DB-3B70-4659-853E-7DD17BEAA330}" destId="{F481BC2C-1CEF-4054-832F-EBDB97488669}" srcOrd="0" destOrd="0" presId="urn:microsoft.com/office/officeart/2005/8/layout/radial3"/>
    <dgm:cxn modelId="{7C90C098-9756-44AA-A9EB-4FD76371CA37}" srcId="{2210CC2B-B2FF-419A-984F-80B8E4AF4008}" destId="{8805C41B-1EEE-4B54-82F5-529E5366681C}" srcOrd="1" destOrd="0" parTransId="{807D6003-7311-403E-9F92-F5AE10A9A3A7}" sibTransId="{79322B38-7482-4A2C-AB3A-CBF169192E3D}"/>
    <dgm:cxn modelId="{54328409-FD12-4099-8D11-5E50657B9369}" srcId="{2210CC2B-B2FF-419A-984F-80B8E4AF4008}" destId="{A6F0E28A-1877-44A1-9DBA-6F084B316790}" srcOrd="0" destOrd="0" parTransId="{4B369617-9E3C-46F0-9B01-FCEB104575CE}" sibTransId="{38F87376-63AA-4772-8949-38B58B41146F}"/>
    <dgm:cxn modelId="{30F20A2E-24E6-4639-81B5-305151221A05}" type="presOf" srcId="{DCAC8F5F-66AB-4E78-888F-D7FBA10B62AC}" destId="{95646D6B-2837-4EFC-8A2F-60FA5250244C}" srcOrd="0" destOrd="0" presId="urn:microsoft.com/office/officeart/2005/8/layout/radial3"/>
    <dgm:cxn modelId="{7BB77178-BCE7-4742-B9C1-F10569C9EDCD}" type="presOf" srcId="{A6F0E28A-1877-44A1-9DBA-6F084B316790}" destId="{3F78ACE6-DF4B-4323-9696-B044AEEEE265}" srcOrd="0" destOrd="0" presId="urn:microsoft.com/office/officeart/2005/8/layout/radial3"/>
    <dgm:cxn modelId="{ECABDB67-60C4-4E80-A080-E18A0C5986B9}" type="presParOf" srcId="{6DECA5FD-4591-4870-8C98-169AD881EC3B}" destId="{0042D087-0A3C-4B05-9A2F-83AF30D9A118}" srcOrd="0" destOrd="0" presId="urn:microsoft.com/office/officeart/2005/8/layout/radial3"/>
    <dgm:cxn modelId="{CD190FDA-5A51-4DEB-B030-2F97A122B8A0}" type="presParOf" srcId="{0042D087-0A3C-4B05-9A2F-83AF30D9A118}" destId="{3F78ACE6-DF4B-4323-9696-B044AEEEE265}" srcOrd="0" destOrd="0" presId="urn:microsoft.com/office/officeart/2005/8/layout/radial3"/>
    <dgm:cxn modelId="{8D07706E-3767-4CE3-B645-C9127C1C44DC}" type="presParOf" srcId="{0042D087-0A3C-4B05-9A2F-83AF30D9A118}" destId="{47230660-48E3-463A-9AC1-2EE92A7E6E10}" srcOrd="1" destOrd="0" presId="urn:microsoft.com/office/officeart/2005/8/layout/radial3"/>
    <dgm:cxn modelId="{EB4E94A0-E22B-46C6-B30B-1275CBEB8C8B}" type="presParOf" srcId="{0042D087-0A3C-4B05-9A2F-83AF30D9A118}" destId="{7882B2BD-941D-49EE-B451-BCDA8C24D427}" srcOrd="2" destOrd="0" presId="urn:microsoft.com/office/officeart/2005/8/layout/radial3"/>
    <dgm:cxn modelId="{BCC68786-966C-459F-9774-89B87201683A}" type="presParOf" srcId="{0042D087-0A3C-4B05-9A2F-83AF30D9A118}" destId="{39353C64-53BE-44AB-8A38-7DCC148CDA9D}" srcOrd="3" destOrd="0" presId="urn:microsoft.com/office/officeart/2005/8/layout/radial3"/>
    <dgm:cxn modelId="{006DD0F0-EBA9-4DB3-BE32-47BE62C2AA71}" type="presParOf" srcId="{0042D087-0A3C-4B05-9A2F-83AF30D9A118}" destId="{F481BC2C-1CEF-4054-832F-EBDB97488669}" srcOrd="4" destOrd="0" presId="urn:microsoft.com/office/officeart/2005/8/layout/radial3"/>
    <dgm:cxn modelId="{657774D0-4095-4030-9DE1-541B6B1E76C0}" type="presParOf" srcId="{0042D087-0A3C-4B05-9A2F-83AF30D9A118}" destId="{95646D6B-2837-4EFC-8A2F-60FA5250244C}" srcOrd="5" destOrd="0" presId="urn:microsoft.com/office/officeart/2005/8/layout/radial3"/>
    <dgm:cxn modelId="{FF89A3CC-DBB6-4A0A-BDC5-166BCDA0E8B4}" type="presParOf" srcId="{0042D087-0A3C-4B05-9A2F-83AF30D9A118}" destId="{0032B3D4-6582-438A-873C-68E04721AB38}" srcOrd="6"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78ACE6-DF4B-4323-9696-B044AEEEE265}">
      <dsp:nvSpPr>
        <dsp:cNvPr id="0" name=""/>
        <dsp:cNvSpPr/>
      </dsp:nvSpPr>
      <dsp:spPr>
        <a:xfrm>
          <a:off x="3036691" y="1208900"/>
          <a:ext cx="2421912" cy="2417808"/>
        </a:xfrm>
        <a:prstGeom prst="ellipse">
          <a:avLst/>
        </a:prstGeom>
        <a:gradFill rotWithShape="0">
          <a:gsLst>
            <a:gs pos="0">
              <a:schemeClr val="accent3">
                <a:alpha val="50000"/>
                <a:hueOff val="0"/>
                <a:satOff val="0"/>
                <a:lumOff val="0"/>
                <a:alphaOff val="0"/>
                <a:satMod val="103000"/>
                <a:lumMod val="102000"/>
                <a:tint val="94000"/>
              </a:schemeClr>
            </a:gs>
            <a:gs pos="50000">
              <a:schemeClr val="accent3">
                <a:alpha val="50000"/>
                <a:hueOff val="0"/>
                <a:satOff val="0"/>
                <a:lumOff val="0"/>
                <a:alphaOff val="0"/>
                <a:satMod val="110000"/>
                <a:lumMod val="100000"/>
                <a:shade val="100000"/>
              </a:schemeClr>
            </a:gs>
            <a:gs pos="100000">
              <a:schemeClr val="accent3">
                <a:alpha val="5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22860" tIns="22860" rIns="22860" bIns="22860" numCol="1" spcCol="1270" anchor="ctr" anchorCtr="0">
          <a:noAutofit/>
        </a:bodyPr>
        <a:lstStyle/>
        <a:p>
          <a:pPr lvl="0" algn="ctr" defTabSz="800100" rtl="0">
            <a:lnSpc>
              <a:spcPct val="90000"/>
            </a:lnSpc>
            <a:spcBef>
              <a:spcPct val="0"/>
            </a:spcBef>
            <a:spcAft>
              <a:spcPct val="35000"/>
            </a:spcAft>
          </a:pPr>
          <a:r>
            <a:rPr lang="en-GB" sz="1800" kern="1200" dirty="0" smtClean="0">
              <a:latin typeface="Arial" panose="020B0604020202020204" pitchFamily="34" charset="0"/>
              <a:cs typeface="Arial" panose="020B0604020202020204" pitchFamily="34" charset="0"/>
            </a:rPr>
            <a:t>Other laws and guidelines to be aware of</a:t>
          </a:r>
          <a:endParaRPr lang="en-GB" sz="1800" kern="1200" dirty="0">
            <a:latin typeface="Arial" panose="020B0604020202020204" pitchFamily="34" charset="0"/>
            <a:cs typeface="Arial" panose="020B0604020202020204" pitchFamily="34" charset="0"/>
          </a:endParaRPr>
        </a:p>
      </dsp:txBody>
      <dsp:txXfrm>
        <a:off x="3391372" y="1562980"/>
        <a:ext cx="1712550" cy="1709648"/>
      </dsp:txXfrm>
    </dsp:sp>
    <dsp:sp modelId="{47230660-48E3-463A-9AC1-2EE92A7E6E10}">
      <dsp:nvSpPr>
        <dsp:cNvPr id="0" name=""/>
        <dsp:cNvSpPr/>
      </dsp:nvSpPr>
      <dsp:spPr>
        <a:xfrm>
          <a:off x="3573977" y="134318"/>
          <a:ext cx="1341125" cy="1341125"/>
        </a:xfrm>
        <a:prstGeom prst="ellipse">
          <a:avLst/>
        </a:prstGeom>
        <a:gradFill rotWithShape="0">
          <a:gsLst>
            <a:gs pos="0">
              <a:schemeClr val="accent3">
                <a:alpha val="50000"/>
                <a:hueOff val="451767"/>
                <a:satOff val="16667"/>
                <a:lumOff val="-2451"/>
                <a:alphaOff val="0"/>
                <a:satMod val="103000"/>
                <a:lumMod val="102000"/>
                <a:tint val="94000"/>
              </a:schemeClr>
            </a:gs>
            <a:gs pos="50000">
              <a:schemeClr val="accent3">
                <a:alpha val="50000"/>
                <a:hueOff val="451767"/>
                <a:satOff val="16667"/>
                <a:lumOff val="-2451"/>
                <a:alphaOff val="0"/>
                <a:satMod val="110000"/>
                <a:lumMod val="100000"/>
                <a:shade val="100000"/>
              </a:schemeClr>
            </a:gs>
            <a:gs pos="100000">
              <a:schemeClr val="accent3">
                <a:alpha val="50000"/>
                <a:hueOff val="451767"/>
                <a:satOff val="16667"/>
                <a:lumOff val="-2451"/>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19050" tIns="19050" rIns="19050" bIns="19050" numCol="1" spcCol="1270" anchor="ctr" anchorCtr="0">
          <a:noAutofit/>
        </a:bodyPr>
        <a:lstStyle/>
        <a:p>
          <a:pPr lvl="0" algn="ctr" defTabSz="666750" rtl="0">
            <a:lnSpc>
              <a:spcPct val="90000"/>
            </a:lnSpc>
            <a:spcBef>
              <a:spcPct val="0"/>
            </a:spcBef>
            <a:spcAft>
              <a:spcPct val="35000"/>
            </a:spcAft>
          </a:pPr>
          <a:r>
            <a:rPr lang="en-GB" sz="1500" b="0" kern="1200" dirty="0" smtClean="0">
              <a:latin typeface="Arial" panose="020B0604020202020204" pitchFamily="34" charset="0"/>
              <a:cs typeface="Arial" panose="020B0604020202020204" pitchFamily="34" charset="0"/>
            </a:rPr>
            <a:t>Data Protection Act </a:t>
          </a:r>
          <a:r>
            <a:rPr lang="en-GB" sz="1600" b="0" kern="1200" dirty="0" smtClean="0">
              <a:latin typeface="Arial" panose="020B0604020202020204" pitchFamily="34" charset="0"/>
              <a:cs typeface="Arial" panose="020B0604020202020204" pitchFamily="34" charset="0"/>
            </a:rPr>
            <a:t>1998</a:t>
          </a:r>
          <a:endParaRPr lang="en-GB" sz="1600" b="0" kern="1200" dirty="0">
            <a:latin typeface="Arial" panose="020B0604020202020204" pitchFamily="34" charset="0"/>
            <a:cs typeface="Arial" panose="020B0604020202020204" pitchFamily="34" charset="0"/>
          </a:endParaRPr>
        </a:p>
      </dsp:txBody>
      <dsp:txXfrm>
        <a:off x="3770380" y="330721"/>
        <a:ext cx="948319" cy="948319"/>
      </dsp:txXfrm>
    </dsp:sp>
    <dsp:sp modelId="{7882B2BD-941D-49EE-B451-BCDA8C24D427}">
      <dsp:nvSpPr>
        <dsp:cNvPr id="0" name=""/>
        <dsp:cNvSpPr/>
      </dsp:nvSpPr>
      <dsp:spPr>
        <a:xfrm>
          <a:off x="4976503" y="982235"/>
          <a:ext cx="1335426" cy="1265687"/>
        </a:xfrm>
        <a:prstGeom prst="ellipse">
          <a:avLst/>
        </a:prstGeom>
        <a:gradFill rotWithShape="0">
          <a:gsLst>
            <a:gs pos="0">
              <a:schemeClr val="accent3">
                <a:alpha val="50000"/>
                <a:hueOff val="903533"/>
                <a:satOff val="33333"/>
                <a:lumOff val="-4902"/>
                <a:alphaOff val="0"/>
                <a:satMod val="103000"/>
                <a:lumMod val="102000"/>
                <a:tint val="94000"/>
              </a:schemeClr>
            </a:gs>
            <a:gs pos="50000">
              <a:schemeClr val="accent3">
                <a:alpha val="50000"/>
                <a:hueOff val="903533"/>
                <a:satOff val="33333"/>
                <a:lumOff val="-4902"/>
                <a:alphaOff val="0"/>
                <a:satMod val="110000"/>
                <a:lumMod val="100000"/>
                <a:shade val="100000"/>
              </a:schemeClr>
            </a:gs>
            <a:gs pos="100000">
              <a:schemeClr val="accent3">
                <a:alpha val="50000"/>
                <a:hueOff val="903533"/>
                <a:satOff val="33333"/>
                <a:lumOff val="-4902"/>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19050" tIns="19050" rIns="19050" bIns="19050" numCol="1" spcCol="1270" anchor="ctr" anchorCtr="0">
          <a:noAutofit/>
        </a:bodyPr>
        <a:lstStyle/>
        <a:p>
          <a:pPr lvl="0" algn="ctr" defTabSz="666750" rtl="0">
            <a:lnSpc>
              <a:spcPct val="90000"/>
            </a:lnSpc>
            <a:spcBef>
              <a:spcPct val="0"/>
            </a:spcBef>
            <a:spcAft>
              <a:spcPct val="35000"/>
            </a:spcAft>
          </a:pPr>
          <a:r>
            <a:rPr lang="en-GB" sz="1500" b="0" kern="1200" smtClean="0">
              <a:latin typeface="Arial" panose="020B0604020202020204" pitchFamily="34" charset="0"/>
              <a:cs typeface="Arial" panose="020B0604020202020204" pitchFamily="34" charset="0"/>
            </a:rPr>
            <a:t>Human Tissue Act 2004</a:t>
          </a:r>
          <a:endParaRPr lang="en-GB" sz="1500" b="0" kern="1200" dirty="0">
            <a:latin typeface="Arial" panose="020B0604020202020204" pitchFamily="34" charset="0"/>
            <a:cs typeface="Arial" panose="020B0604020202020204" pitchFamily="34" charset="0"/>
          </a:endParaRPr>
        </a:p>
      </dsp:txBody>
      <dsp:txXfrm>
        <a:off x="5172072" y="1167591"/>
        <a:ext cx="944288" cy="894975"/>
      </dsp:txXfrm>
    </dsp:sp>
    <dsp:sp modelId="{39353C64-53BE-44AB-8A38-7DCC148CDA9D}">
      <dsp:nvSpPr>
        <dsp:cNvPr id="0" name=""/>
        <dsp:cNvSpPr/>
      </dsp:nvSpPr>
      <dsp:spPr>
        <a:xfrm>
          <a:off x="5089826" y="2620622"/>
          <a:ext cx="1341125" cy="1341125"/>
        </a:xfrm>
        <a:prstGeom prst="ellipse">
          <a:avLst/>
        </a:prstGeom>
        <a:gradFill rotWithShape="0">
          <a:gsLst>
            <a:gs pos="0">
              <a:schemeClr val="accent3">
                <a:alpha val="50000"/>
                <a:hueOff val="1355300"/>
                <a:satOff val="50000"/>
                <a:lumOff val="-7353"/>
                <a:alphaOff val="0"/>
                <a:satMod val="103000"/>
                <a:lumMod val="102000"/>
                <a:tint val="94000"/>
              </a:schemeClr>
            </a:gs>
            <a:gs pos="50000">
              <a:schemeClr val="accent3">
                <a:alpha val="50000"/>
                <a:hueOff val="1355300"/>
                <a:satOff val="50000"/>
                <a:lumOff val="-7353"/>
                <a:alphaOff val="0"/>
                <a:satMod val="110000"/>
                <a:lumMod val="100000"/>
                <a:shade val="100000"/>
              </a:schemeClr>
            </a:gs>
            <a:gs pos="100000">
              <a:schemeClr val="accent3">
                <a:alpha val="50000"/>
                <a:hueOff val="1355300"/>
                <a:satOff val="50000"/>
                <a:lumOff val="-7353"/>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GB" sz="1500" kern="1200" dirty="0" smtClean="0">
              <a:latin typeface="Arial" panose="020B0604020202020204" pitchFamily="34" charset="0"/>
              <a:cs typeface="Arial" panose="020B0604020202020204" pitchFamily="34" charset="0"/>
            </a:rPr>
            <a:t>Mental Capacity Act 2005</a:t>
          </a:r>
          <a:endParaRPr lang="en-GB" sz="1500" kern="1200" dirty="0">
            <a:latin typeface="Arial" panose="020B0604020202020204" pitchFamily="34" charset="0"/>
            <a:cs typeface="Arial" panose="020B0604020202020204" pitchFamily="34" charset="0"/>
          </a:endParaRPr>
        </a:p>
      </dsp:txBody>
      <dsp:txXfrm>
        <a:off x="5286229" y="2817025"/>
        <a:ext cx="948319" cy="948319"/>
      </dsp:txXfrm>
    </dsp:sp>
    <dsp:sp modelId="{F481BC2C-1CEF-4054-832F-EBDB97488669}">
      <dsp:nvSpPr>
        <dsp:cNvPr id="0" name=""/>
        <dsp:cNvSpPr/>
      </dsp:nvSpPr>
      <dsp:spPr>
        <a:xfrm>
          <a:off x="3577085" y="3494004"/>
          <a:ext cx="1341125" cy="1341125"/>
        </a:xfrm>
        <a:prstGeom prst="ellipse">
          <a:avLst/>
        </a:prstGeom>
        <a:gradFill rotWithShape="0">
          <a:gsLst>
            <a:gs pos="0">
              <a:schemeClr val="accent3">
                <a:alpha val="50000"/>
                <a:hueOff val="1807066"/>
                <a:satOff val="66667"/>
                <a:lumOff val="-9804"/>
                <a:alphaOff val="0"/>
                <a:satMod val="103000"/>
                <a:lumMod val="102000"/>
                <a:tint val="94000"/>
              </a:schemeClr>
            </a:gs>
            <a:gs pos="50000">
              <a:schemeClr val="accent3">
                <a:alpha val="50000"/>
                <a:hueOff val="1807066"/>
                <a:satOff val="66667"/>
                <a:lumOff val="-9804"/>
                <a:alphaOff val="0"/>
                <a:satMod val="110000"/>
                <a:lumMod val="100000"/>
                <a:shade val="100000"/>
              </a:schemeClr>
            </a:gs>
            <a:gs pos="100000">
              <a:schemeClr val="accent3">
                <a:alpha val="50000"/>
                <a:hueOff val="1807066"/>
                <a:satOff val="66667"/>
                <a:lumOff val="-9804"/>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GB" sz="1300" kern="1200" dirty="0" smtClean="0">
              <a:latin typeface="Arial" panose="020B0604020202020204" pitchFamily="34" charset="0"/>
              <a:cs typeface="Arial" panose="020B0604020202020204" pitchFamily="34" charset="0"/>
            </a:rPr>
            <a:t>General Data Protection Regulation Act 2018</a:t>
          </a:r>
          <a:endParaRPr lang="en-GB" sz="1300" kern="1200" dirty="0">
            <a:latin typeface="Arial" panose="020B0604020202020204" pitchFamily="34" charset="0"/>
            <a:cs typeface="Arial" panose="020B0604020202020204" pitchFamily="34" charset="0"/>
          </a:endParaRPr>
        </a:p>
      </dsp:txBody>
      <dsp:txXfrm>
        <a:off x="3773488" y="3690407"/>
        <a:ext cx="948319" cy="948319"/>
      </dsp:txXfrm>
    </dsp:sp>
    <dsp:sp modelId="{95646D6B-2837-4EFC-8A2F-60FA5250244C}">
      <dsp:nvSpPr>
        <dsp:cNvPr id="0" name=""/>
        <dsp:cNvSpPr/>
      </dsp:nvSpPr>
      <dsp:spPr>
        <a:xfrm>
          <a:off x="2163599" y="2552126"/>
          <a:ext cx="1341125" cy="1341125"/>
        </a:xfrm>
        <a:prstGeom prst="ellipse">
          <a:avLst/>
        </a:prstGeom>
        <a:gradFill rotWithShape="0">
          <a:gsLst>
            <a:gs pos="0">
              <a:schemeClr val="accent3">
                <a:alpha val="50000"/>
                <a:hueOff val="2258833"/>
                <a:satOff val="83333"/>
                <a:lumOff val="-12255"/>
                <a:alphaOff val="0"/>
                <a:satMod val="103000"/>
                <a:lumMod val="102000"/>
                <a:tint val="94000"/>
              </a:schemeClr>
            </a:gs>
            <a:gs pos="50000">
              <a:schemeClr val="accent3">
                <a:alpha val="50000"/>
                <a:hueOff val="2258833"/>
                <a:satOff val="83333"/>
                <a:lumOff val="-12255"/>
                <a:alphaOff val="0"/>
                <a:satMod val="110000"/>
                <a:lumMod val="100000"/>
                <a:shade val="100000"/>
              </a:schemeClr>
            </a:gs>
            <a:gs pos="100000">
              <a:schemeClr val="accent3">
                <a:alpha val="50000"/>
                <a:hueOff val="2258833"/>
                <a:satOff val="83333"/>
                <a:lumOff val="-12255"/>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19050" tIns="19050" rIns="19050" bIns="19050" numCol="1" spcCol="1270" anchor="ctr" anchorCtr="0">
          <a:noAutofit/>
        </a:bodyPr>
        <a:lstStyle/>
        <a:p>
          <a:pPr lvl="0" algn="ctr" defTabSz="666750" rtl="0">
            <a:lnSpc>
              <a:spcPct val="90000"/>
            </a:lnSpc>
            <a:spcBef>
              <a:spcPct val="0"/>
            </a:spcBef>
            <a:spcAft>
              <a:spcPct val="35000"/>
            </a:spcAft>
          </a:pPr>
          <a:r>
            <a:rPr lang="en-GB" sz="1500" b="0" kern="1200" dirty="0" smtClean="0">
              <a:latin typeface="Arial" panose="020B0604020202020204" pitchFamily="34" charset="0"/>
              <a:cs typeface="Arial" panose="020B0604020202020204" pitchFamily="34" charset="0"/>
            </a:rPr>
            <a:t>Local Trust Policies</a:t>
          </a:r>
          <a:endParaRPr lang="en-GB" sz="1500" b="0" kern="1200" dirty="0">
            <a:latin typeface="Arial" panose="020B0604020202020204" pitchFamily="34" charset="0"/>
            <a:cs typeface="Arial" panose="020B0604020202020204" pitchFamily="34" charset="0"/>
          </a:endParaRPr>
        </a:p>
      </dsp:txBody>
      <dsp:txXfrm>
        <a:off x="2360002" y="2748529"/>
        <a:ext cx="948319" cy="948319"/>
      </dsp:txXfrm>
    </dsp:sp>
    <dsp:sp modelId="{0032B3D4-6582-438A-873C-68E04721AB38}">
      <dsp:nvSpPr>
        <dsp:cNvPr id="0" name=""/>
        <dsp:cNvSpPr/>
      </dsp:nvSpPr>
      <dsp:spPr>
        <a:xfrm>
          <a:off x="2057483" y="904565"/>
          <a:ext cx="1349360" cy="1341125"/>
        </a:xfrm>
        <a:prstGeom prst="ellipse">
          <a:avLst/>
        </a:prstGeom>
        <a:gradFill rotWithShape="0">
          <a:gsLst>
            <a:gs pos="0">
              <a:schemeClr val="accent3">
                <a:alpha val="50000"/>
                <a:hueOff val="2710599"/>
                <a:satOff val="100000"/>
                <a:lumOff val="-14706"/>
                <a:alphaOff val="0"/>
                <a:satMod val="103000"/>
                <a:lumMod val="102000"/>
                <a:tint val="94000"/>
              </a:schemeClr>
            </a:gs>
            <a:gs pos="50000">
              <a:schemeClr val="accent3">
                <a:alpha val="50000"/>
                <a:hueOff val="2710599"/>
                <a:satOff val="100000"/>
                <a:lumOff val="-14706"/>
                <a:alphaOff val="0"/>
                <a:satMod val="110000"/>
                <a:lumMod val="100000"/>
                <a:shade val="100000"/>
              </a:schemeClr>
            </a:gs>
            <a:gs pos="100000">
              <a:schemeClr val="accent3">
                <a:alpha val="50000"/>
                <a:hueOff val="2710599"/>
                <a:satOff val="100000"/>
                <a:lumOff val="-14706"/>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16510" tIns="16510" rIns="16510" bIns="16510" numCol="1" spcCol="1270" anchor="ctr" anchorCtr="0">
          <a:noAutofit/>
        </a:bodyPr>
        <a:lstStyle/>
        <a:p>
          <a:pPr lvl="0" algn="ctr" defTabSz="577850" rtl="0">
            <a:lnSpc>
              <a:spcPct val="90000"/>
            </a:lnSpc>
            <a:spcBef>
              <a:spcPct val="0"/>
            </a:spcBef>
            <a:spcAft>
              <a:spcPct val="35000"/>
            </a:spcAft>
          </a:pPr>
          <a:endParaRPr lang="en-GB" sz="1300" b="0" kern="1200" dirty="0" smtClean="0"/>
        </a:p>
        <a:p>
          <a:pPr lvl="0" algn="ctr" defTabSz="577850" rtl="0">
            <a:lnSpc>
              <a:spcPct val="90000"/>
            </a:lnSpc>
            <a:spcBef>
              <a:spcPct val="0"/>
            </a:spcBef>
            <a:spcAft>
              <a:spcPct val="35000"/>
            </a:spcAft>
          </a:pPr>
          <a:r>
            <a:rPr lang="en-GB" sz="1200" b="0" kern="1200" dirty="0" smtClean="0">
              <a:latin typeface="Arial" panose="020B0604020202020204" pitchFamily="34" charset="0"/>
              <a:cs typeface="Arial" panose="020B0604020202020204" pitchFamily="34" charset="0"/>
            </a:rPr>
            <a:t>Professional codes of conduct</a:t>
          </a:r>
        </a:p>
        <a:p>
          <a:pPr lvl="0" algn="ctr" defTabSz="577850" rtl="0">
            <a:lnSpc>
              <a:spcPct val="90000"/>
            </a:lnSpc>
            <a:spcBef>
              <a:spcPct val="0"/>
            </a:spcBef>
            <a:spcAft>
              <a:spcPct val="35000"/>
            </a:spcAft>
          </a:pPr>
          <a:endParaRPr lang="en-GB" sz="1300" kern="1200" dirty="0"/>
        </a:p>
      </dsp:txBody>
      <dsp:txXfrm>
        <a:off x="2255092" y="1100968"/>
        <a:ext cx="954142" cy="948319"/>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7.emf"/><Relationship Id="rId1" Type="http://schemas.openxmlformats.org/officeDocument/2006/relationships/slideMaster" Target="../slideMasters/slideMaster1.xml"/><Relationship Id="rId6" Type="http://schemas.openxmlformats.org/officeDocument/2006/relationships/image" Target="../media/image9.emf"/><Relationship Id="rId5" Type="http://schemas.openxmlformats.org/officeDocument/2006/relationships/image" Target="../media/image8.emf"/><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0.emf"/><Relationship Id="rId1" Type="http://schemas.openxmlformats.org/officeDocument/2006/relationships/slideMaster" Target="../slideMasters/slideMaster1.xml"/><Relationship Id="rId6" Type="http://schemas.openxmlformats.org/officeDocument/2006/relationships/image" Target="../media/image12.emf"/><Relationship Id="rId5" Type="http://schemas.openxmlformats.org/officeDocument/2006/relationships/image" Target="../media/image11.png"/><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7.emf"/><Relationship Id="rId1" Type="http://schemas.openxmlformats.org/officeDocument/2006/relationships/slideMaster" Target="../slideMasters/slideMaster1.xml"/><Relationship Id="rId6" Type="http://schemas.openxmlformats.org/officeDocument/2006/relationships/image" Target="../media/image14.emf"/><Relationship Id="rId5" Type="http://schemas.openxmlformats.org/officeDocument/2006/relationships/image" Target="../media/image13.emf"/><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5.emf"/><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17.emf"/><Relationship Id="rId4" Type="http://schemas.openxmlformats.org/officeDocument/2006/relationships/image" Target="../media/image16.em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8.emf"/><Relationship Id="rId1" Type="http://schemas.openxmlformats.org/officeDocument/2006/relationships/slideMaster" Target="../slideMasters/slideMaster1.xml"/><Relationship Id="rId6" Type="http://schemas.openxmlformats.org/officeDocument/2006/relationships/image" Target="../media/image19.emf"/><Relationship Id="rId5" Type="http://schemas.openxmlformats.org/officeDocument/2006/relationships/image" Target="../media/image8.emf"/><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image" Target="../media/image4.emf"/><Relationship Id="rId5" Type="http://schemas.openxmlformats.org/officeDocument/2006/relationships/image" Target="../media/image3.emf"/><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F70498B-F222-4740-B0CF-064F72475A2E}"/>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3" name="Subtitle 2"/>
          <p:cNvSpPr>
            <a:spLocks noGrp="1"/>
          </p:cNvSpPr>
          <p:nvPr>
            <p:ph type="subTitle" idx="1"/>
          </p:nvPr>
        </p:nvSpPr>
        <p:spPr>
          <a:xfrm>
            <a:off x="1143000" y="3474619"/>
            <a:ext cx="6858000" cy="1655762"/>
          </a:xfrm>
        </p:spPr>
        <p:txBody>
          <a:bodyPr/>
          <a:lstStyle>
            <a:lvl1pPr marL="0" indent="0" algn="ctr">
              <a:buNone/>
              <a:defRPr sz="2400">
                <a:solidFill>
                  <a:schemeClr val="bg1"/>
                </a:solidFill>
                <a:latin typeface="Arial" panose="020B0604020202020204" pitchFamily="34" charset="0"/>
                <a:cs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7CFB3D76-E95C-734A-BDD4-10A5E36E6C85}" type="slidenum">
              <a:rPr lang="en-US" smtClean="0"/>
              <a:pPr/>
              <a:t>‹#›</a:t>
            </a:fld>
            <a:endParaRPr lang="en-US" dirty="0"/>
          </a:p>
        </p:txBody>
      </p:sp>
      <p:pic>
        <p:nvPicPr>
          <p:cNvPr id="9" name="Picture 8">
            <a:extLst>
              <a:ext uri="{FF2B5EF4-FFF2-40B4-BE49-F238E27FC236}">
                <a16:creationId xmlns:a16="http://schemas.microsoft.com/office/drawing/2014/main" id="{51DDF4C2-BA67-BD4B-A410-563E29863176}"/>
              </a:ext>
            </a:extLst>
          </p:cNvPr>
          <p:cNvPicPr>
            <a:picLocks noChangeAspect="1"/>
          </p:cNvPicPr>
          <p:nvPr userDrawn="1"/>
        </p:nvPicPr>
        <p:blipFill>
          <a:blip r:embed="rId3"/>
          <a:stretch>
            <a:fillRect/>
          </a:stretch>
        </p:blipFill>
        <p:spPr>
          <a:xfrm>
            <a:off x="343066" y="305408"/>
            <a:ext cx="2508969" cy="289497"/>
          </a:xfrm>
          <a:prstGeom prst="rect">
            <a:avLst/>
          </a:prstGeom>
        </p:spPr>
      </p:pic>
      <p:pic>
        <p:nvPicPr>
          <p:cNvPr id="10" name="Picture 9">
            <a:extLst>
              <a:ext uri="{FF2B5EF4-FFF2-40B4-BE49-F238E27FC236}">
                <a16:creationId xmlns:a16="http://schemas.microsoft.com/office/drawing/2014/main" id="{FA5480B5-6974-624D-B920-9621240FC586}"/>
              </a:ext>
            </a:extLst>
          </p:cNvPr>
          <p:cNvPicPr>
            <a:picLocks noChangeAspect="1"/>
          </p:cNvPicPr>
          <p:nvPr userDrawn="1"/>
        </p:nvPicPr>
        <p:blipFill rotWithShape="1">
          <a:blip r:embed="rId4"/>
          <a:srcRect l="35446" b="23513"/>
          <a:stretch/>
        </p:blipFill>
        <p:spPr>
          <a:xfrm>
            <a:off x="1" y="5139117"/>
            <a:ext cx="1450731" cy="1718884"/>
          </a:xfrm>
          <a:prstGeom prst="rect">
            <a:avLst/>
          </a:prstGeom>
        </p:spPr>
      </p:pic>
      <p:pic>
        <p:nvPicPr>
          <p:cNvPr id="11" name="Picture 10">
            <a:extLst>
              <a:ext uri="{FF2B5EF4-FFF2-40B4-BE49-F238E27FC236}">
                <a16:creationId xmlns:a16="http://schemas.microsoft.com/office/drawing/2014/main" id="{A6A0AA2D-979A-3542-B125-52B71F4F55C7}"/>
              </a:ext>
            </a:extLst>
          </p:cNvPr>
          <p:cNvPicPr>
            <a:picLocks noChangeAspect="1"/>
          </p:cNvPicPr>
          <p:nvPr userDrawn="1"/>
        </p:nvPicPr>
        <p:blipFill>
          <a:blip r:embed="rId5"/>
          <a:stretch>
            <a:fillRect/>
          </a:stretch>
        </p:blipFill>
        <p:spPr>
          <a:xfrm rot="16200000">
            <a:off x="7618363" y="1245089"/>
            <a:ext cx="1351700" cy="1013775"/>
          </a:xfrm>
          <a:prstGeom prst="rect">
            <a:avLst/>
          </a:prstGeom>
        </p:spPr>
      </p:pic>
      <p:pic>
        <p:nvPicPr>
          <p:cNvPr id="14" name="Picture 13">
            <a:extLst>
              <a:ext uri="{FF2B5EF4-FFF2-40B4-BE49-F238E27FC236}">
                <a16:creationId xmlns:a16="http://schemas.microsoft.com/office/drawing/2014/main" id="{A194C876-0A6A-534E-ABA8-E4842D6B56B6}"/>
              </a:ext>
            </a:extLst>
          </p:cNvPr>
          <p:cNvPicPr>
            <a:picLocks noChangeAspect="1"/>
          </p:cNvPicPr>
          <p:nvPr userDrawn="1"/>
        </p:nvPicPr>
        <p:blipFill rotWithShape="1">
          <a:blip r:embed="rId6"/>
          <a:srcRect t="5" r="8043" b="-142998"/>
          <a:stretch/>
        </p:blipFill>
        <p:spPr>
          <a:xfrm>
            <a:off x="343065" y="700233"/>
            <a:ext cx="8408608" cy="45719"/>
          </a:xfrm>
          <a:prstGeom prst="rect">
            <a:avLst/>
          </a:prstGeom>
        </p:spPr>
      </p:pic>
      <p:sp>
        <p:nvSpPr>
          <p:cNvPr id="12" name="Title 1"/>
          <p:cNvSpPr>
            <a:spLocks noGrp="1"/>
          </p:cNvSpPr>
          <p:nvPr>
            <p:ph type="ctrTitle"/>
          </p:nvPr>
        </p:nvSpPr>
        <p:spPr>
          <a:xfrm>
            <a:off x="685800" y="1394924"/>
            <a:ext cx="7772400" cy="1795008"/>
          </a:xfrm>
        </p:spPr>
        <p:txBody>
          <a:bodyPr anchor="b">
            <a:normAutofit/>
          </a:bodyPr>
          <a:lstStyle>
            <a:lvl1pPr algn="ctr">
              <a:defRPr sz="4400">
                <a:solidFill>
                  <a:schemeClr val="bg1"/>
                </a:solidFill>
                <a:latin typeface="Arial" panose="020B0604020202020204" pitchFamily="34" charset="0"/>
                <a:cs typeface="Arial" panose="020B0604020202020204" pitchFamily="34" charset="0"/>
              </a:defRPr>
            </a:lvl1pPr>
          </a:lstStyle>
          <a:p>
            <a:r>
              <a:rPr lang="en-US" dirty="0"/>
              <a:t>Click to edit Master title</a:t>
            </a:r>
          </a:p>
        </p:txBody>
      </p:sp>
    </p:spTree>
    <p:extLst>
      <p:ext uri="{BB962C8B-B14F-4D97-AF65-F5344CB8AC3E}">
        <p14:creationId xmlns:p14="http://schemas.microsoft.com/office/powerpoint/2010/main" val="23210330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1" y="365127"/>
            <a:ext cx="7886700" cy="878788"/>
          </a:xfrm>
        </p:spPr>
        <p:txBody>
          <a:bodyPr vert="horz" lIns="91440" tIns="45720" rIns="91440" bIns="45720" rtlCol="0" anchor="ctr">
            <a:normAutofit/>
          </a:bodyPr>
          <a:lstStyle>
            <a:lvl1pPr>
              <a:defRPr lang="en-US" sz="3200" kern="1200" baseline="0" dirty="0">
                <a:solidFill>
                  <a:srgbClr val="193E72"/>
                </a:solidFill>
                <a:latin typeface="Arial" panose="020B0604020202020204" pitchFamily="34" charset="0"/>
                <a:ea typeface="+mj-ea"/>
                <a:cs typeface="Arial" panose="020B0604020202020204" pitchFamily="34" charset="0"/>
              </a:defRPr>
            </a:lvl1pPr>
          </a:lstStyle>
          <a:p>
            <a:pPr lvl="0" defTabSz="914354"/>
            <a:endParaRPr lang="en-US" dirty="0"/>
          </a:p>
        </p:txBody>
      </p:sp>
      <p:sp>
        <p:nvSpPr>
          <p:cNvPr id="3" name="Content Placeholder 2"/>
          <p:cNvSpPr>
            <a:spLocks noGrp="1"/>
          </p:cNvSpPr>
          <p:nvPr>
            <p:ph idx="1"/>
          </p:nvPr>
        </p:nvSpPr>
        <p:spPr>
          <a:xfrm>
            <a:off x="628651" y="1594435"/>
            <a:ext cx="7886700" cy="4485090"/>
          </a:xfrm>
        </p:spPr>
        <p:txBody>
          <a:bodyPr/>
          <a:lstStyle>
            <a:lvl1pPr>
              <a:defRPr sz="2400">
                <a:solidFill>
                  <a:srgbClr val="193E72"/>
                </a:solidFill>
                <a:latin typeface="Arial" panose="020B0604020202020204" pitchFamily="34" charset="0"/>
                <a:cs typeface="Arial" panose="020B0604020202020204" pitchFamily="34" charset="0"/>
              </a:defRPr>
            </a:lvl1pPr>
            <a:lvl2pPr>
              <a:defRPr sz="2000">
                <a:solidFill>
                  <a:srgbClr val="193E72"/>
                </a:solidFill>
                <a:latin typeface="Arial" panose="020B0604020202020204" pitchFamily="34" charset="0"/>
                <a:cs typeface="Arial" panose="020B0604020202020204" pitchFamily="34" charset="0"/>
              </a:defRPr>
            </a:lvl2pPr>
            <a:lvl3pPr>
              <a:defRPr sz="1800">
                <a:solidFill>
                  <a:srgbClr val="193E72"/>
                </a:solidFill>
                <a:latin typeface="Arial" panose="020B0604020202020204" pitchFamily="34" charset="0"/>
                <a:cs typeface="Arial" panose="020B0604020202020204" pitchFamily="34" charset="0"/>
              </a:defRPr>
            </a:lvl3pPr>
            <a:lvl4pPr>
              <a:defRPr>
                <a:solidFill>
                  <a:srgbClr val="193E72"/>
                </a:solidFill>
                <a:latin typeface="Arial" panose="020B0604020202020204" pitchFamily="34" charset="0"/>
                <a:cs typeface="Arial" panose="020B0604020202020204" pitchFamily="34" charset="0"/>
              </a:defRPr>
            </a:lvl4pPr>
            <a:lvl5pPr>
              <a:defRPr>
                <a:solidFill>
                  <a:srgbClr val="193E72"/>
                </a:solidFill>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lvl1pPr>
              <a:defRPr>
                <a:solidFill>
                  <a:srgbClr val="193E72"/>
                </a:solidFill>
              </a:defRPr>
            </a:lvl1pPr>
          </a:lstStyle>
          <a:p>
            <a:fld id="{7CFB3D76-E95C-734A-BDD4-10A5E36E6C85}" type="slidenum">
              <a:rPr lang="en-US" smtClean="0"/>
              <a:pPr/>
              <a:t>‹#›</a:t>
            </a:fld>
            <a:endParaRPr lang="en-US" dirty="0"/>
          </a:p>
        </p:txBody>
      </p:sp>
      <p:pic>
        <p:nvPicPr>
          <p:cNvPr id="10" name="Picture 9">
            <a:extLst>
              <a:ext uri="{FF2B5EF4-FFF2-40B4-BE49-F238E27FC236}">
                <a16:creationId xmlns:a16="http://schemas.microsoft.com/office/drawing/2014/main" id="{D3EA3455-F170-324C-88B5-287718264867}"/>
              </a:ext>
            </a:extLst>
          </p:cNvPr>
          <p:cNvPicPr>
            <a:picLocks noChangeAspect="1"/>
          </p:cNvPicPr>
          <p:nvPr userDrawn="1"/>
        </p:nvPicPr>
        <p:blipFill rotWithShape="1">
          <a:blip r:embed="rId2"/>
          <a:srcRect t="5" r="8043" b="-142998"/>
          <a:stretch/>
        </p:blipFill>
        <p:spPr>
          <a:xfrm>
            <a:off x="355079" y="6289449"/>
            <a:ext cx="8408608" cy="45719"/>
          </a:xfrm>
          <a:prstGeom prst="rect">
            <a:avLst/>
          </a:prstGeom>
        </p:spPr>
      </p:pic>
      <p:pic>
        <p:nvPicPr>
          <p:cNvPr id="8" name="Picture 7">
            <a:extLst>
              <a:ext uri="{FF2B5EF4-FFF2-40B4-BE49-F238E27FC236}">
                <a16:creationId xmlns:a16="http://schemas.microsoft.com/office/drawing/2014/main" id="{208A54CF-20E3-954B-891E-9D1574148F54}"/>
              </a:ext>
            </a:extLst>
          </p:cNvPr>
          <p:cNvPicPr>
            <a:picLocks noChangeAspect="1"/>
          </p:cNvPicPr>
          <p:nvPr userDrawn="1"/>
        </p:nvPicPr>
        <p:blipFill>
          <a:blip r:embed="rId3"/>
          <a:stretch>
            <a:fillRect/>
          </a:stretch>
        </p:blipFill>
        <p:spPr>
          <a:xfrm>
            <a:off x="367780" y="6413930"/>
            <a:ext cx="2508969" cy="289497"/>
          </a:xfrm>
          <a:prstGeom prst="rect">
            <a:avLst/>
          </a:prstGeom>
        </p:spPr>
      </p:pic>
    </p:spTree>
    <p:extLst>
      <p:ext uri="{BB962C8B-B14F-4D97-AF65-F5344CB8AC3E}">
        <p14:creationId xmlns:p14="http://schemas.microsoft.com/office/powerpoint/2010/main" val="21596789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C159836-0BF3-9745-84B4-2B2A061163E2}"/>
              </a:ext>
            </a:extLst>
          </p:cNvPr>
          <p:cNvPicPr>
            <a:picLocks noChangeAspect="1"/>
          </p:cNvPicPr>
          <p:nvPr userDrawn="1"/>
        </p:nvPicPr>
        <p:blipFill>
          <a:blip r:embed="rId2"/>
          <a:stretch>
            <a:fillRect/>
          </a:stretch>
        </p:blipFill>
        <p:spPr>
          <a:xfrm>
            <a:off x="0" y="0"/>
            <a:ext cx="9144000" cy="6858000"/>
          </a:xfrm>
          <a:prstGeom prst="rect">
            <a:avLst/>
          </a:prstGeom>
        </p:spPr>
      </p:pic>
      <p:pic>
        <p:nvPicPr>
          <p:cNvPr id="7" name="Picture 6">
            <a:extLst>
              <a:ext uri="{FF2B5EF4-FFF2-40B4-BE49-F238E27FC236}">
                <a16:creationId xmlns:a16="http://schemas.microsoft.com/office/drawing/2014/main" id="{31FFD5EE-CD38-6846-8C85-85B53F01AFF0}"/>
              </a:ext>
            </a:extLst>
          </p:cNvPr>
          <p:cNvPicPr>
            <a:picLocks noChangeAspect="1"/>
          </p:cNvPicPr>
          <p:nvPr userDrawn="1"/>
        </p:nvPicPr>
        <p:blipFill>
          <a:blip r:embed="rId3"/>
          <a:stretch>
            <a:fillRect/>
          </a:stretch>
        </p:blipFill>
        <p:spPr>
          <a:xfrm>
            <a:off x="367780" y="6432980"/>
            <a:ext cx="2508969" cy="289497"/>
          </a:xfrm>
          <a:prstGeom prst="rect">
            <a:avLst/>
          </a:prstGeom>
        </p:spPr>
      </p:pic>
      <p:sp>
        <p:nvSpPr>
          <p:cNvPr id="2" name="Title 1"/>
          <p:cNvSpPr>
            <a:spLocks noGrp="1"/>
          </p:cNvSpPr>
          <p:nvPr>
            <p:ph type="title"/>
          </p:nvPr>
        </p:nvSpPr>
        <p:spPr>
          <a:xfrm>
            <a:off x="628651" y="365127"/>
            <a:ext cx="7886700" cy="878788"/>
          </a:xfrm>
        </p:spPr>
        <p:txBody>
          <a:bodyPr vert="horz" lIns="91440" tIns="45720" rIns="91440" bIns="45720" rtlCol="0" anchor="ctr">
            <a:normAutofit/>
          </a:bodyPr>
          <a:lstStyle>
            <a:lvl1pPr>
              <a:defRPr lang="en-US" sz="3200" kern="1200" baseline="0" dirty="0">
                <a:solidFill>
                  <a:schemeClr val="bg1"/>
                </a:solidFill>
                <a:latin typeface="Arial" panose="020B0604020202020204" pitchFamily="34" charset="0"/>
                <a:ea typeface="+mj-ea"/>
                <a:cs typeface="Arial" panose="020B0604020202020204" pitchFamily="34" charset="0"/>
              </a:defRPr>
            </a:lvl1pPr>
          </a:lstStyle>
          <a:p>
            <a:pPr lvl="0" defTabSz="914354"/>
            <a:endParaRPr lang="en-US" dirty="0"/>
          </a:p>
        </p:txBody>
      </p:sp>
      <p:sp>
        <p:nvSpPr>
          <p:cNvPr id="3" name="Content Placeholder 2"/>
          <p:cNvSpPr>
            <a:spLocks noGrp="1"/>
          </p:cNvSpPr>
          <p:nvPr>
            <p:ph idx="1"/>
          </p:nvPr>
        </p:nvSpPr>
        <p:spPr>
          <a:xfrm>
            <a:off x="628651" y="1594435"/>
            <a:ext cx="7886700" cy="4485090"/>
          </a:xfrm>
        </p:spPr>
        <p:txBody>
          <a:bodyPr/>
          <a:lstStyle>
            <a:lvl1pPr>
              <a:defRPr sz="2400">
                <a:solidFill>
                  <a:schemeClr val="bg1"/>
                </a:solidFill>
                <a:latin typeface="Arial" panose="020B0604020202020204" pitchFamily="34" charset="0"/>
                <a:cs typeface="Arial" panose="020B0604020202020204" pitchFamily="34" charset="0"/>
              </a:defRPr>
            </a:lvl1pPr>
            <a:lvl2pPr>
              <a:defRPr sz="2000">
                <a:solidFill>
                  <a:schemeClr val="bg1"/>
                </a:solidFill>
                <a:latin typeface="Arial" panose="020B0604020202020204" pitchFamily="34" charset="0"/>
                <a:cs typeface="Arial" panose="020B0604020202020204" pitchFamily="34" charset="0"/>
              </a:defRPr>
            </a:lvl2pPr>
            <a:lvl3pPr>
              <a:defRPr sz="1800">
                <a:solidFill>
                  <a:schemeClr val="bg1"/>
                </a:solidFill>
                <a:latin typeface="Arial" panose="020B0604020202020204" pitchFamily="34" charset="0"/>
                <a:cs typeface="Arial" panose="020B0604020202020204" pitchFamily="34" charset="0"/>
              </a:defRPr>
            </a:lvl3pPr>
            <a:lvl4pPr>
              <a:defRPr>
                <a:solidFill>
                  <a:schemeClr val="bg1"/>
                </a:solidFill>
                <a:latin typeface="Arial" panose="020B0604020202020204" pitchFamily="34" charset="0"/>
                <a:cs typeface="Arial" panose="020B0604020202020204" pitchFamily="34" charset="0"/>
              </a:defRPr>
            </a:lvl4pPr>
            <a:lvl5pPr>
              <a:defRPr>
                <a:solidFill>
                  <a:schemeClr val="bg1"/>
                </a:solidFill>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7CFB3D76-E95C-734A-BDD4-10A5E36E6C85}" type="slidenum">
              <a:rPr lang="en-US" smtClean="0"/>
              <a:pPr/>
              <a:t>‹#›</a:t>
            </a:fld>
            <a:endParaRPr lang="en-US" dirty="0"/>
          </a:p>
        </p:txBody>
      </p:sp>
      <p:pic>
        <p:nvPicPr>
          <p:cNvPr id="8" name="Picture 7">
            <a:extLst>
              <a:ext uri="{FF2B5EF4-FFF2-40B4-BE49-F238E27FC236}">
                <a16:creationId xmlns:a16="http://schemas.microsoft.com/office/drawing/2014/main" id="{D3EA3455-F170-324C-88B5-287718264867}"/>
              </a:ext>
            </a:extLst>
          </p:cNvPr>
          <p:cNvPicPr>
            <a:picLocks noChangeAspect="1"/>
          </p:cNvPicPr>
          <p:nvPr userDrawn="1"/>
        </p:nvPicPr>
        <p:blipFill rotWithShape="1">
          <a:blip r:embed="rId4"/>
          <a:srcRect t="5" r="8043" b="-142998"/>
          <a:stretch/>
        </p:blipFill>
        <p:spPr>
          <a:xfrm>
            <a:off x="355079" y="6289449"/>
            <a:ext cx="8408608" cy="45719"/>
          </a:xfrm>
          <a:prstGeom prst="rect">
            <a:avLst/>
          </a:prstGeom>
        </p:spPr>
      </p:pic>
    </p:spTree>
    <p:extLst>
      <p:ext uri="{BB962C8B-B14F-4D97-AF65-F5344CB8AC3E}">
        <p14:creationId xmlns:p14="http://schemas.microsoft.com/office/powerpoint/2010/main" val="4799017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628D1B0-B452-704B-938B-EDEA0312122A}"/>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604019" y="2766219"/>
            <a:ext cx="7886700" cy="1325563"/>
          </a:xfrm>
        </p:spPr>
        <p:txBody>
          <a:bodyPr>
            <a:noAutofit/>
          </a:bodyPr>
          <a:lstStyle>
            <a:lvl1pPr>
              <a:defRPr sz="4800">
                <a:solidFill>
                  <a:srgbClr val="193E72"/>
                </a:solidFill>
                <a:latin typeface="Arial" panose="020B0604020202020204" pitchFamily="34" charset="0"/>
                <a:cs typeface="Arial" panose="020B0604020202020204" pitchFamily="34" charset="0"/>
              </a:defRPr>
            </a:lvl1pPr>
          </a:lstStyle>
          <a:p>
            <a:r>
              <a:rPr lang="en-US" dirty="0"/>
              <a:t>Click to edit Master title style</a:t>
            </a:r>
          </a:p>
        </p:txBody>
      </p:sp>
      <p:pic>
        <p:nvPicPr>
          <p:cNvPr id="10" name="Picture 9">
            <a:extLst>
              <a:ext uri="{FF2B5EF4-FFF2-40B4-BE49-F238E27FC236}">
                <a16:creationId xmlns:a16="http://schemas.microsoft.com/office/drawing/2014/main" id="{95F520C6-1504-6744-862F-E3F3FF9A34EE}"/>
              </a:ext>
            </a:extLst>
          </p:cNvPr>
          <p:cNvPicPr>
            <a:picLocks noChangeAspect="1"/>
          </p:cNvPicPr>
          <p:nvPr userDrawn="1"/>
        </p:nvPicPr>
        <p:blipFill rotWithShape="1">
          <a:blip r:embed="rId3"/>
          <a:srcRect t="5" r="8043" b="-142998"/>
          <a:stretch/>
        </p:blipFill>
        <p:spPr>
          <a:xfrm>
            <a:off x="343065" y="700233"/>
            <a:ext cx="8408608" cy="45719"/>
          </a:xfrm>
          <a:prstGeom prst="rect">
            <a:avLst/>
          </a:prstGeom>
        </p:spPr>
      </p:pic>
      <p:pic>
        <p:nvPicPr>
          <p:cNvPr id="11" name="Picture 10">
            <a:extLst>
              <a:ext uri="{FF2B5EF4-FFF2-40B4-BE49-F238E27FC236}">
                <a16:creationId xmlns:a16="http://schemas.microsoft.com/office/drawing/2014/main" id="{DBBDF930-E7E6-A24E-82E8-7A215996DD9C}"/>
              </a:ext>
            </a:extLst>
          </p:cNvPr>
          <p:cNvPicPr>
            <a:picLocks noChangeAspect="1"/>
          </p:cNvPicPr>
          <p:nvPr userDrawn="1"/>
        </p:nvPicPr>
        <p:blipFill>
          <a:blip r:embed="rId4"/>
          <a:stretch>
            <a:fillRect/>
          </a:stretch>
        </p:blipFill>
        <p:spPr>
          <a:xfrm>
            <a:off x="356973" y="305408"/>
            <a:ext cx="2508969" cy="289497"/>
          </a:xfrm>
          <a:prstGeom prst="rect">
            <a:avLst/>
          </a:prstGeom>
        </p:spPr>
      </p:pic>
      <p:pic>
        <p:nvPicPr>
          <p:cNvPr id="12" name="Picture 11">
            <a:extLst>
              <a:ext uri="{FF2B5EF4-FFF2-40B4-BE49-F238E27FC236}">
                <a16:creationId xmlns:a16="http://schemas.microsoft.com/office/drawing/2014/main" id="{C8D18802-5872-5C4C-8828-27A6A449776D}"/>
              </a:ext>
            </a:extLst>
          </p:cNvPr>
          <p:cNvPicPr>
            <a:picLocks noChangeAspect="1"/>
          </p:cNvPicPr>
          <p:nvPr userDrawn="1"/>
        </p:nvPicPr>
        <p:blipFill rotWithShape="1">
          <a:blip r:embed="rId5"/>
          <a:srcRect l="8151" b="33145"/>
          <a:stretch/>
        </p:blipFill>
        <p:spPr>
          <a:xfrm>
            <a:off x="2" y="4855987"/>
            <a:ext cx="2603156" cy="2002015"/>
          </a:xfrm>
          <a:prstGeom prst="rect">
            <a:avLst/>
          </a:prstGeom>
        </p:spPr>
      </p:pic>
      <p:pic>
        <p:nvPicPr>
          <p:cNvPr id="14" name="Picture 13">
            <a:extLst>
              <a:ext uri="{FF2B5EF4-FFF2-40B4-BE49-F238E27FC236}">
                <a16:creationId xmlns:a16="http://schemas.microsoft.com/office/drawing/2014/main" id="{49102F8E-1CD9-A74E-BF20-75BD99591185}"/>
              </a:ext>
            </a:extLst>
          </p:cNvPr>
          <p:cNvPicPr>
            <a:picLocks noChangeAspect="1"/>
          </p:cNvPicPr>
          <p:nvPr userDrawn="1"/>
        </p:nvPicPr>
        <p:blipFill>
          <a:blip r:embed="rId6"/>
          <a:stretch>
            <a:fillRect/>
          </a:stretch>
        </p:blipFill>
        <p:spPr>
          <a:xfrm>
            <a:off x="7724202" y="1297902"/>
            <a:ext cx="857053" cy="687526"/>
          </a:xfrm>
          <a:prstGeom prst="rect">
            <a:avLst/>
          </a:prstGeom>
        </p:spPr>
      </p:pic>
      <p:sp>
        <p:nvSpPr>
          <p:cNvPr id="15" name="Slide Number Placeholder 5">
            <a:extLst>
              <a:ext uri="{FF2B5EF4-FFF2-40B4-BE49-F238E27FC236}">
                <a16:creationId xmlns:a16="http://schemas.microsoft.com/office/drawing/2014/main" id="{F49EADBA-939F-154D-8FC0-95417D739CEF}"/>
              </a:ext>
            </a:extLst>
          </p:cNvPr>
          <p:cNvSpPr>
            <a:spLocks noGrp="1"/>
          </p:cNvSpPr>
          <p:nvPr>
            <p:ph type="sldNum" sz="quarter" idx="12"/>
          </p:nvPr>
        </p:nvSpPr>
        <p:spPr>
          <a:xfrm>
            <a:off x="6457951" y="6356352"/>
            <a:ext cx="2057400" cy="365125"/>
          </a:xfrm>
        </p:spPr>
        <p:txBody>
          <a:bodyPr/>
          <a:lstStyle>
            <a:lvl1pPr>
              <a:defRPr>
                <a:solidFill>
                  <a:srgbClr val="193E72"/>
                </a:solidFill>
              </a:defRPr>
            </a:lvl1pPr>
          </a:lstStyle>
          <a:p>
            <a:fld id="{7CFB3D76-E95C-734A-BDD4-10A5E36E6C85}" type="slidenum">
              <a:rPr lang="en-US" smtClean="0"/>
              <a:pPr/>
              <a:t>‹#›</a:t>
            </a:fld>
            <a:endParaRPr lang="en-US" dirty="0"/>
          </a:p>
        </p:txBody>
      </p:sp>
    </p:spTree>
    <p:extLst>
      <p:ext uri="{BB962C8B-B14F-4D97-AF65-F5344CB8AC3E}">
        <p14:creationId xmlns:p14="http://schemas.microsoft.com/office/powerpoint/2010/main" val="38558452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A63BCD03-8DA9-8644-883F-FE87EF47F834}"/>
              </a:ext>
            </a:extLst>
          </p:cNvPr>
          <p:cNvPicPr>
            <a:picLocks noChangeAspect="1"/>
          </p:cNvPicPr>
          <p:nvPr userDrawn="1"/>
        </p:nvPicPr>
        <p:blipFill>
          <a:blip r:embed="rId2"/>
          <a:stretch>
            <a:fillRect/>
          </a:stretch>
        </p:blipFill>
        <p:spPr>
          <a:xfrm>
            <a:off x="0" y="1"/>
            <a:ext cx="9144000" cy="6857999"/>
          </a:xfrm>
          <a:prstGeom prst="rect">
            <a:avLst/>
          </a:prstGeom>
        </p:spPr>
      </p:pic>
      <p:sp>
        <p:nvSpPr>
          <p:cNvPr id="2" name="Title 1"/>
          <p:cNvSpPr>
            <a:spLocks noGrp="1"/>
          </p:cNvSpPr>
          <p:nvPr>
            <p:ph type="title"/>
          </p:nvPr>
        </p:nvSpPr>
        <p:spPr>
          <a:xfrm>
            <a:off x="604019" y="2766219"/>
            <a:ext cx="7886700" cy="1325563"/>
          </a:xfrm>
        </p:spPr>
        <p:txBody>
          <a:bodyPr>
            <a:noAutofit/>
          </a:bodyPr>
          <a:lstStyle>
            <a:lvl1pPr>
              <a:defRPr sz="4800">
                <a:solidFill>
                  <a:srgbClr val="193E72"/>
                </a:solidFill>
                <a:latin typeface="Arial" panose="020B0604020202020204" pitchFamily="34" charset="0"/>
                <a:cs typeface="Arial" panose="020B0604020202020204" pitchFamily="34" charset="0"/>
              </a:defRPr>
            </a:lvl1pPr>
          </a:lstStyle>
          <a:p>
            <a:r>
              <a:rPr lang="en-US" dirty="0"/>
              <a:t>Click to edit Master title style</a:t>
            </a:r>
          </a:p>
        </p:txBody>
      </p:sp>
      <p:pic>
        <p:nvPicPr>
          <p:cNvPr id="10" name="Picture 9">
            <a:extLst>
              <a:ext uri="{FF2B5EF4-FFF2-40B4-BE49-F238E27FC236}">
                <a16:creationId xmlns:a16="http://schemas.microsoft.com/office/drawing/2014/main" id="{95F520C6-1504-6744-862F-E3F3FF9A34EE}"/>
              </a:ext>
            </a:extLst>
          </p:cNvPr>
          <p:cNvPicPr>
            <a:picLocks noChangeAspect="1"/>
          </p:cNvPicPr>
          <p:nvPr userDrawn="1"/>
        </p:nvPicPr>
        <p:blipFill rotWithShape="1">
          <a:blip r:embed="rId3"/>
          <a:srcRect t="5" r="8043" b="-142998"/>
          <a:stretch/>
        </p:blipFill>
        <p:spPr>
          <a:xfrm>
            <a:off x="343065" y="700233"/>
            <a:ext cx="8408608" cy="45719"/>
          </a:xfrm>
          <a:prstGeom prst="rect">
            <a:avLst/>
          </a:prstGeom>
        </p:spPr>
      </p:pic>
      <p:pic>
        <p:nvPicPr>
          <p:cNvPr id="11" name="Picture 10">
            <a:extLst>
              <a:ext uri="{FF2B5EF4-FFF2-40B4-BE49-F238E27FC236}">
                <a16:creationId xmlns:a16="http://schemas.microsoft.com/office/drawing/2014/main" id="{DBBDF930-E7E6-A24E-82E8-7A215996DD9C}"/>
              </a:ext>
            </a:extLst>
          </p:cNvPr>
          <p:cNvPicPr>
            <a:picLocks noChangeAspect="1"/>
          </p:cNvPicPr>
          <p:nvPr userDrawn="1"/>
        </p:nvPicPr>
        <p:blipFill>
          <a:blip r:embed="rId4"/>
          <a:stretch>
            <a:fillRect/>
          </a:stretch>
        </p:blipFill>
        <p:spPr>
          <a:xfrm>
            <a:off x="356973" y="305408"/>
            <a:ext cx="2508969" cy="289497"/>
          </a:xfrm>
          <a:prstGeom prst="rect">
            <a:avLst/>
          </a:prstGeom>
        </p:spPr>
      </p:pic>
      <p:pic>
        <p:nvPicPr>
          <p:cNvPr id="8" name="Picture 7">
            <a:extLst>
              <a:ext uri="{FF2B5EF4-FFF2-40B4-BE49-F238E27FC236}">
                <a16:creationId xmlns:a16="http://schemas.microsoft.com/office/drawing/2014/main" id="{BEA578CD-D266-0943-AA85-1C9F036ACC27}"/>
              </a:ext>
            </a:extLst>
          </p:cNvPr>
          <p:cNvPicPr>
            <a:picLocks noChangeAspect="1"/>
          </p:cNvPicPr>
          <p:nvPr userDrawn="1"/>
        </p:nvPicPr>
        <p:blipFill rotWithShape="1">
          <a:blip r:embed="rId5"/>
          <a:srcRect l="24256" b="21461"/>
          <a:stretch/>
        </p:blipFill>
        <p:spPr>
          <a:xfrm>
            <a:off x="0" y="4697078"/>
            <a:ext cx="2113280" cy="2160921"/>
          </a:xfrm>
          <a:prstGeom prst="rect">
            <a:avLst/>
          </a:prstGeom>
        </p:spPr>
      </p:pic>
      <p:pic>
        <p:nvPicPr>
          <p:cNvPr id="12" name="Picture 11">
            <a:extLst>
              <a:ext uri="{FF2B5EF4-FFF2-40B4-BE49-F238E27FC236}">
                <a16:creationId xmlns:a16="http://schemas.microsoft.com/office/drawing/2014/main" id="{D50D9D2C-1DB4-1B49-B458-B488A8F573FC}"/>
              </a:ext>
            </a:extLst>
          </p:cNvPr>
          <p:cNvPicPr>
            <a:picLocks noChangeAspect="1"/>
          </p:cNvPicPr>
          <p:nvPr userDrawn="1"/>
        </p:nvPicPr>
        <p:blipFill>
          <a:blip r:embed="rId6"/>
          <a:stretch>
            <a:fillRect/>
          </a:stretch>
        </p:blipFill>
        <p:spPr>
          <a:xfrm rot="1782855">
            <a:off x="7583611" y="1466171"/>
            <a:ext cx="927164" cy="463582"/>
          </a:xfrm>
          <a:prstGeom prst="rect">
            <a:avLst/>
          </a:prstGeom>
        </p:spPr>
      </p:pic>
      <p:sp>
        <p:nvSpPr>
          <p:cNvPr id="16" name="Slide Number Placeholder 5">
            <a:extLst>
              <a:ext uri="{FF2B5EF4-FFF2-40B4-BE49-F238E27FC236}">
                <a16:creationId xmlns:a16="http://schemas.microsoft.com/office/drawing/2014/main" id="{33EF16F1-2F79-A445-B116-CEEA06E3BB11}"/>
              </a:ext>
            </a:extLst>
          </p:cNvPr>
          <p:cNvSpPr>
            <a:spLocks noGrp="1"/>
          </p:cNvSpPr>
          <p:nvPr>
            <p:ph type="sldNum" sz="quarter" idx="12"/>
          </p:nvPr>
        </p:nvSpPr>
        <p:spPr>
          <a:xfrm>
            <a:off x="6457951" y="6356352"/>
            <a:ext cx="2057400" cy="365125"/>
          </a:xfrm>
        </p:spPr>
        <p:txBody>
          <a:bodyPr/>
          <a:lstStyle>
            <a:lvl1pPr>
              <a:defRPr>
                <a:solidFill>
                  <a:srgbClr val="193E72"/>
                </a:solidFill>
              </a:defRPr>
            </a:lvl1pPr>
          </a:lstStyle>
          <a:p>
            <a:fld id="{7CFB3D76-E95C-734A-BDD4-10A5E36E6C85}" type="slidenum">
              <a:rPr lang="en-US" smtClean="0"/>
              <a:pPr/>
              <a:t>‹#›</a:t>
            </a:fld>
            <a:endParaRPr lang="en-US" dirty="0"/>
          </a:p>
        </p:txBody>
      </p:sp>
    </p:spTree>
    <p:extLst>
      <p:ext uri="{BB962C8B-B14F-4D97-AF65-F5344CB8AC3E}">
        <p14:creationId xmlns:p14="http://schemas.microsoft.com/office/powerpoint/2010/main" val="23676903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62F651B7-605C-1947-B328-9E780F5552CA}"/>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604019" y="2766219"/>
            <a:ext cx="7886700" cy="1325563"/>
          </a:xfrm>
        </p:spPr>
        <p:txBody>
          <a:bodyPr>
            <a:noAutofit/>
          </a:bodyPr>
          <a:lstStyle>
            <a:lvl1pPr>
              <a:defRPr sz="4800">
                <a:solidFill>
                  <a:srgbClr val="193E72"/>
                </a:solidFill>
                <a:latin typeface="Arial" panose="020B0604020202020204" pitchFamily="34" charset="0"/>
                <a:cs typeface="Arial" panose="020B0604020202020204" pitchFamily="34" charset="0"/>
              </a:defRPr>
            </a:lvl1pPr>
          </a:lstStyle>
          <a:p>
            <a:r>
              <a:rPr lang="en-US" dirty="0"/>
              <a:t>Click to edit Master title style</a:t>
            </a:r>
          </a:p>
        </p:txBody>
      </p:sp>
      <p:pic>
        <p:nvPicPr>
          <p:cNvPr id="10" name="Picture 9">
            <a:extLst>
              <a:ext uri="{FF2B5EF4-FFF2-40B4-BE49-F238E27FC236}">
                <a16:creationId xmlns:a16="http://schemas.microsoft.com/office/drawing/2014/main" id="{95F520C6-1504-6744-862F-E3F3FF9A34EE}"/>
              </a:ext>
            </a:extLst>
          </p:cNvPr>
          <p:cNvPicPr>
            <a:picLocks noChangeAspect="1"/>
          </p:cNvPicPr>
          <p:nvPr userDrawn="1"/>
        </p:nvPicPr>
        <p:blipFill rotWithShape="1">
          <a:blip r:embed="rId3"/>
          <a:srcRect t="5" r="8043" b="-142998"/>
          <a:stretch/>
        </p:blipFill>
        <p:spPr>
          <a:xfrm>
            <a:off x="343065" y="700233"/>
            <a:ext cx="8408608" cy="45719"/>
          </a:xfrm>
          <a:prstGeom prst="rect">
            <a:avLst/>
          </a:prstGeom>
        </p:spPr>
      </p:pic>
      <p:pic>
        <p:nvPicPr>
          <p:cNvPr id="11" name="Picture 10">
            <a:extLst>
              <a:ext uri="{FF2B5EF4-FFF2-40B4-BE49-F238E27FC236}">
                <a16:creationId xmlns:a16="http://schemas.microsoft.com/office/drawing/2014/main" id="{DBBDF930-E7E6-A24E-82E8-7A215996DD9C}"/>
              </a:ext>
            </a:extLst>
          </p:cNvPr>
          <p:cNvPicPr>
            <a:picLocks noChangeAspect="1"/>
          </p:cNvPicPr>
          <p:nvPr userDrawn="1"/>
        </p:nvPicPr>
        <p:blipFill>
          <a:blip r:embed="rId4"/>
          <a:stretch>
            <a:fillRect/>
          </a:stretch>
        </p:blipFill>
        <p:spPr>
          <a:xfrm>
            <a:off x="356973" y="305408"/>
            <a:ext cx="2508969" cy="289497"/>
          </a:xfrm>
          <a:prstGeom prst="rect">
            <a:avLst/>
          </a:prstGeom>
        </p:spPr>
      </p:pic>
      <p:pic>
        <p:nvPicPr>
          <p:cNvPr id="13" name="Picture 12">
            <a:extLst>
              <a:ext uri="{FF2B5EF4-FFF2-40B4-BE49-F238E27FC236}">
                <a16:creationId xmlns:a16="http://schemas.microsoft.com/office/drawing/2014/main" id="{5D8FEDE6-9EC2-5049-BB67-104741B13C67}"/>
              </a:ext>
            </a:extLst>
          </p:cNvPr>
          <p:cNvPicPr>
            <a:picLocks noChangeAspect="1"/>
          </p:cNvPicPr>
          <p:nvPr userDrawn="1"/>
        </p:nvPicPr>
        <p:blipFill>
          <a:blip r:embed="rId5"/>
          <a:stretch>
            <a:fillRect/>
          </a:stretch>
        </p:blipFill>
        <p:spPr>
          <a:xfrm>
            <a:off x="1" y="5578154"/>
            <a:ext cx="1925863" cy="1279845"/>
          </a:xfrm>
          <a:prstGeom prst="rect">
            <a:avLst/>
          </a:prstGeom>
        </p:spPr>
      </p:pic>
      <p:pic>
        <p:nvPicPr>
          <p:cNvPr id="15" name="Picture 14">
            <a:extLst>
              <a:ext uri="{FF2B5EF4-FFF2-40B4-BE49-F238E27FC236}">
                <a16:creationId xmlns:a16="http://schemas.microsoft.com/office/drawing/2014/main" id="{FF6DF7A4-087A-5A40-9577-ED62C6E9DEE3}"/>
              </a:ext>
            </a:extLst>
          </p:cNvPr>
          <p:cNvPicPr>
            <a:picLocks noChangeAspect="1"/>
          </p:cNvPicPr>
          <p:nvPr userDrawn="1"/>
        </p:nvPicPr>
        <p:blipFill>
          <a:blip r:embed="rId6"/>
          <a:stretch>
            <a:fillRect/>
          </a:stretch>
        </p:blipFill>
        <p:spPr>
          <a:xfrm rot="1927307">
            <a:off x="7740198" y="1339309"/>
            <a:ext cx="915791" cy="457896"/>
          </a:xfrm>
          <a:prstGeom prst="rect">
            <a:avLst/>
          </a:prstGeom>
        </p:spPr>
      </p:pic>
      <p:sp>
        <p:nvSpPr>
          <p:cNvPr id="16" name="Slide Number Placeholder 5">
            <a:extLst>
              <a:ext uri="{FF2B5EF4-FFF2-40B4-BE49-F238E27FC236}">
                <a16:creationId xmlns:a16="http://schemas.microsoft.com/office/drawing/2014/main" id="{C4715231-043B-1F4C-9C13-60B5947739AA}"/>
              </a:ext>
            </a:extLst>
          </p:cNvPr>
          <p:cNvSpPr>
            <a:spLocks noGrp="1"/>
          </p:cNvSpPr>
          <p:nvPr>
            <p:ph type="sldNum" sz="quarter" idx="12"/>
          </p:nvPr>
        </p:nvSpPr>
        <p:spPr>
          <a:xfrm>
            <a:off x="6457951" y="6356352"/>
            <a:ext cx="2057400" cy="365125"/>
          </a:xfrm>
        </p:spPr>
        <p:txBody>
          <a:bodyPr/>
          <a:lstStyle>
            <a:lvl1pPr>
              <a:defRPr>
                <a:solidFill>
                  <a:srgbClr val="193E72"/>
                </a:solidFill>
              </a:defRPr>
            </a:lvl1pPr>
          </a:lstStyle>
          <a:p>
            <a:fld id="{7CFB3D76-E95C-734A-BDD4-10A5E36E6C85}" type="slidenum">
              <a:rPr lang="en-US" smtClean="0"/>
              <a:pPr/>
              <a:t>‹#›</a:t>
            </a:fld>
            <a:endParaRPr lang="en-US" dirty="0"/>
          </a:p>
        </p:txBody>
      </p:sp>
    </p:spTree>
    <p:extLst>
      <p:ext uri="{BB962C8B-B14F-4D97-AF65-F5344CB8AC3E}">
        <p14:creationId xmlns:p14="http://schemas.microsoft.com/office/powerpoint/2010/main" val="2967039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3BFC803-89F9-C241-9F76-01B078465A1B}"/>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604019" y="2766219"/>
            <a:ext cx="7886700" cy="1325563"/>
          </a:xfrm>
        </p:spPr>
        <p:txBody>
          <a:bodyPr>
            <a:noAutofit/>
          </a:bodyPr>
          <a:lstStyle>
            <a:lvl1pPr>
              <a:defRPr sz="4800">
                <a:solidFill>
                  <a:srgbClr val="193E72"/>
                </a:solidFill>
                <a:latin typeface="Arial" panose="020B0604020202020204" pitchFamily="34" charset="0"/>
                <a:cs typeface="Arial" panose="020B0604020202020204" pitchFamily="34" charset="0"/>
              </a:defRPr>
            </a:lvl1pPr>
          </a:lstStyle>
          <a:p>
            <a:r>
              <a:rPr lang="en-US" dirty="0"/>
              <a:t>Click to edit Master title style</a:t>
            </a:r>
          </a:p>
        </p:txBody>
      </p:sp>
      <p:pic>
        <p:nvPicPr>
          <p:cNvPr id="10" name="Picture 9">
            <a:extLst>
              <a:ext uri="{FF2B5EF4-FFF2-40B4-BE49-F238E27FC236}">
                <a16:creationId xmlns:a16="http://schemas.microsoft.com/office/drawing/2014/main" id="{95F520C6-1504-6744-862F-E3F3FF9A34EE}"/>
              </a:ext>
            </a:extLst>
          </p:cNvPr>
          <p:cNvPicPr>
            <a:picLocks noChangeAspect="1"/>
          </p:cNvPicPr>
          <p:nvPr userDrawn="1"/>
        </p:nvPicPr>
        <p:blipFill rotWithShape="1">
          <a:blip r:embed="rId3"/>
          <a:srcRect t="5" r="8043" b="-142998"/>
          <a:stretch/>
        </p:blipFill>
        <p:spPr>
          <a:xfrm>
            <a:off x="343065" y="700233"/>
            <a:ext cx="8408608" cy="45719"/>
          </a:xfrm>
          <a:prstGeom prst="rect">
            <a:avLst/>
          </a:prstGeom>
        </p:spPr>
      </p:pic>
      <p:pic>
        <p:nvPicPr>
          <p:cNvPr id="14" name="Picture 13">
            <a:extLst>
              <a:ext uri="{FF2B5EF4-FFF2-40B4-BE49-F238E27FC236}">
                <a16:creationId xmlns:a16="http://schemas.microsoft.com/office/drawing/2014/main" id="{B2ED0738-233B-E345-95E8-0F2823D2AF1D}"/>
              </a:ext>
            </a:extLst>
          </p:cNvPr>
          <p:cNvPicPr>
            <a:picLocks noChangeAspect="1"/>
          </p:cNvPicPr>
          <p:nvPr userDrawn="1"/>
        </p:nvPicPr>
        <p:blipFill rotWithShape="1">
          <a:blip r:embed="rId4"/>
          <a:srcRect l="34054" b="22345"/>
          <a:stretch/>
        </p:blipFill>
        <p:spPr>
          <a:xfrm>
            <a:off x="0" y="5147132"/>
            <a:ext cx="1452880" cy="1710867"/>
          </a:xfrm>
          <a:prstGeom prst="rect">
            <a:avLst/>
          </a:prstGeom>
        </p:spPr>
      </p:pic>
      <p:pic>
        <p:nvPicPr>
          <p:cNvPr id="16" name="Picture 15">
            <a:extLst>
              <a:ext uri="{FF2B5EF4-FFF2-40B4-BE49-F238E27FC236}">
                <a16:creationId xmlns:a16="http://schemas.microsoft.com/office/drawing/2014/main" id="{40D17B21-854B-5C46-BF28-1455E3C2D50C}"/>
              </a:ext>
            </a:extLst>
          </p:cNvPr>
          <p:cNvPicPr>
            <a:picLocks noChangeAspect="1"/>
          </p:cNvPicPr>
          <p:nvPr userDrawn="1"/>
        </p:nvPicPr>
        <p:blipFill>
          <a:blip r:embed="rId5"/>
          <a:stretch>
            <a:fillRect/>
          </a:stretch>
        </p:blipFill>
        <p:spPr>
          <a:xfrm rot="16200000">
            <a:off x="7703185" y="1455661"/>
            <a:ext cx="1198273" cy="898705"/>
          </a:xfrm>
          <a:prstGeom prst="rect">
            <a:avLst/>
          </a:prstGeom>
        </p:spPr>
      </p:pic>
      <p:sp>
        <p:nvSpPr>
          <p:cNvPr id="17" name="Slide Number Placeholder 5">
            <a:extLst>
              <a:ext uri="{FF2B5EF4-FFF2-40B4-BE49-F238E27FC236}">
                <a16:creationId xmlns:a16="http://schemas.microsoft.com/office/drawing/2014/main" id="{9940E47F-87B7-F64A-9F98-EDE359078ADC}"/>
              </a:ext>
            </a:extLst>
          </p:cNvPr>
          <p:cNvSpPr>
            <a:spLocks noGrp="1"/>
          </p:cNvSpPr>
          <p:nvPr>
            <p:ph type="sldNum" sz="quarter" idx="12"/>
          </p:nvPr>
        </p:nvSpPr>
        <p:spPr>
          <a:xfrm>
            <a:off x="6457951" y="6356352"/>
            <a:ext cx="2057400" cy="365125"/>
          </a:xfrm>
        </p:spPr>
        <p:txBody>
          <a:bodyPr/>
          <a:lstStyle>
            <a:lvl1pPr>
              <a:defRPr>
                <a:solidFill>
                  <a:schemeClr val="bg1"/>
                </a:solidFill>
              </a:defRPr>
            </a:lvl1pPr>
          </a:lstStyle>
          <a:p>
            <a:fld id="{7CFB3D76-E95C-734A-BDD4-10A5E36E6C85}" type="slidenum">
              <a:rPr lang="en-US" smtClean="0"/>
              <a:pPr/>
              <a:t>‹#›</a:t>
            </a:fld>
            <a:endParaRPr lang="en-US" dirty="0"/>
          </a:p>
        </p:txBody>
      </p:sp>
      <p:pic>
        <p:nvPicPr>
          <p:cNvPr id="18" name="Picture 17">
            <a:extLst>
              <a:ext uri="{FF2B5EF4-FFF2-40B4-BE49-F238E27FC236}">
                <a16:creationId xmlns:a16="http://schemas.microsoft.com/office/drawing/2014/main" id="{9C5864AF-4A8B-234D-9649-77DCF16FA456}"/>
              </a:ext>
            </a:extLst>
          </p:cNvPr>
          <p:cNvPicPr>
            <a:picLocks noChangeAspect="1"/>
          </p:cNvPicPr>
          <p:nvPr userDrawn="1"/>
        </p:nvPicPr>
        <p:blipFill>
          <a:blip r:embed="rId6"/>
          <a:stretch>
            <a:fillRect/>
          </a:stretch>
        </p:blipFill>
        <p:spPr>
          <a:xfrm>
            <a:off x="356973" y="305408"/>
            <a:ext cx="2508969" cy="289497"/>
          </a:xfrm>
          <a:prstGeom prst="rect">
            <a:avLst/>
          </a:prstGeom>
        </p:spPr>
      </p:pic>
    </p:spTree>
    <p:extLst>
      <p:ext uri="{BB962C8B-B14F-4D97-AF65-F5344CB8AC3E}">
        <p14:creationId xmlns:p14="http://schemas.microsoft.com/office/powerpoint/2010/main" val="16546707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ADFB0E6-6ED0-6642-90DE-FFD040016FD5}"/>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604019" y="2766219"/>
            <a:ext cx="7886700" cy="1325563"/>
          </a:xfrm>
        </p:spPr>
        <p:txBody>
          <a:bodyPr>
            <a:noAutofit/>
          </a:bodyPr>
          <a:lstStyle>
            <a:lvl1pPr>
              <a:defRPr sz="4800">
                <a:solidFill>
                  <a:srgbClr val="193E72"/>
                </a:solidFill>
                <a:latin typeface="Arial" panose="020B0604020202020204" pitchFamily="34" charset="0"/>
                <a:cs typeface="Arial" panose="020B0604020202020204" pitchFamily="34" charset="0"/>
              </a:defRPr>
            </a:lvl1pPr>
          </a:lstStyle>
          <a:p>
            <a:r>
              <a:rPr lang="en-US" dirty="0"/>
              <a:t>Click to edit Master title style</a:t>
            </a:r>
          </a:p>
        </p:txBody>
      </p:sp>
      <p:pic>
        <p:nvPicPr>
          <p:cNvPr id="10" name="Picture 9">
            <a:extLst>
              <a:ext uri="{FF2B5EF4-FFF2-40B4-BE49-F238E27FC236}">
                <a16:creationId xmlns:a16="http://schemas.microsoft.com/office/drawing/2014/main" id="{95F520C6-1504-6744-862F-E3F3FF9A34EE}"/>
              </a:ext>
            </a:extLst>
          </p:cNvPr>
          <p:cNvPicPr>
            <a:picLocks noChangeAspect="1"/>
          </p:cNvPicPr>
          <p:nvPr userDrawn="1"/>
        </p:nvPicPr>
        <p:blipFill rotWithShape="1">
          <a:blip r:embed="rId3"/>
          <a:srcRect t="5" r="8043" b="-142998"/>
          <a:stretch/>
        </p:blipFill>
        <p:spPr>
          <a:xfrm>
            <a:off x="343065" y="700233"/>
            <a:ext cx="8408608" cy="45719"/>
          </a:xfrm>
          <a:prstGeom prst="rect">
            <a:avLst/>
          </a:prstGeom>
        </p:spPr>
      </p:pic>
      <p:pic>
        <p:nvPicPr>
          <p:cNvPr id="11" name="Picture 10">
            <a:extLst>
              <a:ext uri="{FF2B5EF4-FFF2-40B4-BE49-F238E27FC236}">
                <a16:creationId xmlns:a16="http://schemas.microsoft.com/office/drawing/2014/main" id="{DBBDF930-E7E6-A24E-82E8-7A215996DD9C}"/>
              </a:ext>
            </a:extLst>
          </p:cNvPr>
          <p:cNvPicPr>
            <a:picLocks noChangeAspect="1"/>
          </p:cNvPicPr>
          <p:nvPr userDrawn="1"/>
        </p:nvPicPr>
        <p:blipFill>
          <a:blip r:embed="rId4"/>
          <a:stretch>
            <a:fillRect/>
          </a:stretch>
        </p:blipFill>
        <p:spPr>
          <a:xfrm>
            <a:off x="356973" y="305408"/>
            <a:ext cx="2508969" cy="289497"/>
          </a:xfrm>
          <a:prstGeom prst="rect">
            <a:avLst/>
          </a:prstGeom>
        </p:spPr>
      </p:pic>
      <p:pic>
        <p:nvPicPr>
          <p:cNvPr id="15" name="Picture 14">
            <a:extLst>
              <a:ext uri="{FF2B5EF4-FFF2-40B4-BE49-F238E27FC236}">
                <a16:creationId xmlns:a16="http://schemas.microsoft.com/office/drawing/2014/main" id="{69E606FF-3D08-3149-923C-CD98F1CDE1F3}"/>
              </a:ext>
            </a:extLst>
          </p:cNvPr>
          <p:cNvPicPr>
            <a:picLocks noChangeAspect="1"/>
          </p:cNvPicPr>
          <p:nvPr userDrawn="1"/>
        </p:nvPicPr>
        <p:blipFill rotWithShape="1">
          <a:blip r:embed="rId5"/>
          <a:srcRect l="8151" b="33145"/>
          <a:stretch/>
        </p:blipFill>
        <p:spPr>
          <a:xfrm>
            <a:off x="2" y="4855987"/>
            <a:ext cx="2603156" cy="2002015"/>
          </a:xfrm>
          <a:prstGeom prst="rect">
            <a:avLst/>
          </a:prstGeom>
        </p:spPr>
      </p:pic>
      <p:pic>
        <p:nvPicPr>
          <p:cNvPr id="16" name="Picture 15">
            <a:extLst>
              <a:ext uri="{FF2B5EF4-FFF2-40B4-BE49-F238E27FC236}">
                <a16:creationId xmlns:a16="http://schemas.microsoft.com/office/drawing/2014/main" id="{CC22809C-6E13-2C45-9C61-43C2F100DD2F}"/>
              </a:ext>
            </a:extLst>
          </p:cNvPr>
          <p:cNvPicPr>
            <a:picLocks noChangeAspect="1"/>
          </p:cNvPicPr>
          <p:nvPr userDrawn="1"/>
        </p:nvPicPr>
        <p:blipFill>
          <a:blip r:embed="rId6"/>
          <a:stretch>
            <a:fillRect/>
          </a:stretch>
        </p:blipFill>
        <p:spPr>
          <a:xfrm rot="12288281">
            <a:off x="7508299" y="999081"/>
            <a:ext cx="1076711" cy="1031308"/>
          </a:xfrm>
          <a:prstGeom prst="rect">
            <a:avLst/>
          </a:prstGeom>
        </p:spPr>
      </p:pic>
      <p:sp>
        <p:nvSpPr>
          <p:cNvPr id="17" name="Slide Number Placeholder 5">
            <a:extLst>
              <a:ext uri="{FF2B5EF4-FFF2-40B4-BE49-F238E27FC236}">
                <a16:creationId xmlns:a16="http://schemas.microsoft.com/office/drawing/2014/main" id="{37BA0D06-72D9-3940-8351-44706A6ACF8A}"/>
              </a:ext>
            </a:extLst>
          </p:cNvPr>
          <p:cNvSpPr>
            <a:spLocks noGrp="1"/>
          </p:cNvSpPr>
          <p:nvPr>
            <p:ph type="sldNum" sz="quarter" idx="12"/>
          </p:nvPr>
        </p:nvSpPr>
        <p:spPr>
          <a:xfrm>
            <a:off x="6457951" y="6356352"/>
            <a:ext cx="2057400" cy="365125"/>
          </a:xfrm>
        </p:spPr>
        <p:txBody>
          <a:bodyPr/>
          <a:lstStyle>
            <a:lvl1pPr>
              <a:defRPr>
                <a:solidFill>
                  <a:srgbClr val="193E72"/>
                </a:solidFill>
              </a:defRPr>
            </a:lvl1pPr>
          </a:lstStyle>
          <a:p>
            <a:fld id="{7CFB3D76-E95C-734A-BDD4-10A5E36E6C85}" type="slidenum">
              <a:rPr lang="en-US" smtClean="0"/>
              <a:pPr/>
              <a:t>‹#›</a:t>
            </a:fld>
            <a:endParaRPr lang="en-US" dirty="0"/>
          </a:p>
        </p:txBody>
      </p:sp>
    </p:spTree>
    <p:extLst>
      <p:ext uri="{BB962C8B-B14F-4D97-AF65-F5344CB8AC3E}">
        <p14:creationId xmlns:p14="http://schemas.microsoft.com/office/powerpoint/2010/main" val="7751314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Two Content">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A19738AD-58FB-FB4D-BD57-E4FF24FA4510}"/>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604019" y="2766219"/>
            <a:ext cx="7886700" cy="1325563"/>
          </a:xfrm>
        </p:spPr>
        <p:txBody>
          <a:bodyPr>
            <a:noAutofit/>
          </a:bodyPr>
          <a:lstStyle>
            <a:lvl1pPr>
              <a:defRPr sz="480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pic>
        <p:nvPicPr>
          <p:cNvPr id="10" name="Picture 9">
            <a:extLst>
              <a:ext uri="{FF2B5EF4-FFF2-40B4-BE49-F238E27FC236}">
                <a16:creationId xmlns:a16="http://schemas.microsoft.com/office/drawing/2014/main" id="{95F520C6-1504-6744-862F-E3F3FF9A34EE}"/>
              </a:ext>
            </a:extLst>
          </p:cNvPr>
          <p:cNvPicPr>
            <a:picLocks noChangeAspect="1"/>
          </p:cNvPicPr>
          <p:nvPr userDrawn="1"/>
        </p:nvPicPr>
        <p:blipFill rotWithShape="1">
          <a:blip r:embed="rId3"/>
          <a:srcRect t="5" r="8043" b="-142998"/>
          <a:stretch/>
        </p:blipFill>
        <p:spPr>
          <a:xfrm>
            <a:off x="343065" y="700233"/>
            <a:ext cx="8408608" cy="45719"/>
          </a:xfrm>
          <a:prstGeom prst="rect">
            <a:avLst/>
          </a:prstGeom>
        </p:spPr>
      </p:pic>
      <p:pic>
        <p:nvPicPr>
          <p:cNvPr id="8" name="Picture 7">
            <a:extLst>
              <a:ext uri="{FF2B5EF4-FFF2-40B4-BE49-F238E27FC236}">
                <a16:creationId xmlns:a16="http://schemas.microsoft.com/office/drawing/2014/main" id="{76219A2A-94D0-F64E-8E80-096BC4FE34E3}"/>
              </a:ext>
            </a:extLst>
          </p:cNvPr>
          <p:cNvPicPr>
            <a:picLocks noChangeAspect="1"/>
          </p:cNvPicPr>
          <p:nvPr userDrawn="1"/>
        </p:nvPicPr>
        <p:blipFill>
          <a:blip r:embed="rId4"/>
          <a:stretch>
            <a:fillRect/>
          </a:stretch>
        </p:blipFill>
        <p:spPr>
          <a:xfrm>
            <a:off x="356973" y="305407"/>
            <a:ext cx="2508969" cy="289497"/>
          </a:xfrm>
          <a:prstGeom prst="rect">
            <a:avLst/>
          </a:prstGeom>
        </p:spPr>
      </p:pic>
      <p:pic>
        <p:nvPicPr>
          <p:cNvPr id="9" name="Picture 8">
            <a:extLst>
              <a:ext uri="{FF2B5EF4-FFF2-40B4-BE49-F238E27FC236}">
                <a16:creationId xmlns:a16="http://schemas.microsoft.com/office/drawing/2014/main" id="{13CC41D4-427C-694C-B906-FE0AAA68D8EF}"/>
              </a:ext>
            </a:extLst>
          </p:cNvPr>
          <p:cNvPicPr>
            <a:picLocks noChangeAspect="1"/>
          </p:cNvPicPr>
          <p:nvPr userDrawn="1"/>
        </p:nvPicPr>
        <p:blipFill rotWithShape="1">
          <a:blip r:embed="rId5"/>
          <a:srcRect l="35446" b="23513"/>
          <a:stretch/>
        </p:blipFill>
        <p:spPr>
          <a:xfrm>
            <a:off x="1" y="5139117"/>
            <a:ext cx="1450731" cy="1718884"/>
          </a:xfrm>
          <a:prstGeom prst="rect">
            <a:avLst/>
          </a:prstGeom>
        </p:spPr>
      </p:pic>
      <p:pic>
        <p:nvPicPr>
          <p:cNvPr id="11" name="Picture 10">
            <a:extLst>
              <a:ext uri="{FF2B5EF4-FFF2-40B4-BE49-F238E27FC236}">
                <a16:creationId xmlns:a16="http://schemas.microsoft.com/office/drawing/2014/main" id="{F7516860-5BE9-4B44-97DF-DD31EDA96A98}"/>
              </a:ext>
            </a:extLst>
          </p:cNvPr>
          <p:cNvPicPr>
            <a:picLocks noChangeAspect="1"/>
          </p:cNvPicPr>
          <p:nvPr userDrawn="1"/>
        </p:nvPicPr>
        <p:blipFill>
          <a:blip r:embed="rId6"/>
          <a:stretch>
            <a:fillRect/>
          </a:stretch>
        </p:blipFill>
        <p:spPr>
          <a:xfrm rot="16200000">
            <a:off x="7618363" y="1245089"/>
            <a:ext cx="1351700" cy="1013775"/>
          </a:xfrm>
          <a:prstGeom prst="rect">
            <a:avLst/>
          </a:prstGeom>
        </p:spPr>
      </p:pic>
      <p:sp>
        <p:nvSpPr>
          <p:cNvPr id="15" name="Slide Number Placeholder 5">
            <a:extLst>
              <a:ext uri="{FF2B5EF4-FFF2-40B4-BE49-F238E27FC236}">
                <a16:creationId xmlns:a16="http://schemas.microsoft.com/office/drawing/2014/main" id="{54C900CD-7895-2849-A5E9-F07AEB488BA3}"/>
              </a:ext>
            </a:extLst>
          </p:cNvPr>
          <p:cNvSpPr>
            <a:spLocks noGrp="1"/>
          </p:cNvSpPr>
          <p:nvPr>
            <p:ph type="sldNum" sz="quarter" idx="12"/>
          </p:nvPr>
        </p:nvSpPr>
        <p:spPr>
          <a:xfrm>
            <a:off x="6457951" y="6356352"/>
            <a:ext cx="2057400" cy="365125"/>
          </a:xfrm>
        </p:spPr>
        <p:txBody>
          <a:bodyPr/>
          <a:lstStyle>
            <a:lvl1pPr>
              <a:defRPr>
                <a:solidFill>
                  <a:schemeClr val="bg1"/>
                </a:solidFill>
              </a:defRPr>
            </a:lvl1pPr>
          </a:lstStyle>
          <a:p>
            <a:fld id="{7CFB3D76-E95C-734A-BDD4-10A5E36E6C85}" type="slidenum">
              <a:rPr lang="en-US" smtClean="0"/>
              <a:pPr/>
              <a:t>‹#›</a:t>
            </a:fld>
            <a:endParaRPr lang="en-US" dirty="0"/>
          </a:p>
        </p:txBody>
      </p:sp>
    </p:spTree>
    <p:extLst>
      <p:ext uri="{BB962C8B-B14F-4D97-AF65-F5344CB8AC3E}">
        <p14:creationId xmlns:p14="http://schemas.microsoft.com/office/powerpoint/2010/main" val="6887038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1" y="365127"/>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1"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1" y="6356352"/>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4EF918-F381-2446-98DA-52C67BADBA02}" type="datetimeFigureOut">
              <a:rPr lang="en-US" smtClean="0"/>
              <a:t>6/20/2019</a:t>
            </a:fld>
            <a:endParaRPr lang="en-US"/>
          </a:p>
        </p:txBody>
      </p:sp>
      <p:sp>
        <p:nvSpPr>
          <p:cNvPr id="5" name="Footer Placeholder 4"/>
          <p:cNvSpPr>
            <a:spLocks noGrp="1"/>
          </p:cNvSpPr>
          <p:nvPr>
            <p:ph type="ftr" sz="quarter" idx="3"/>
          </p:nvPr>
        </p:nvSpPr>
        <p:spPr>
          <a:xfrm>
            <a:off x="3028951" y="6356352"/>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1" y="6356352"/>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FB3D76-E95C-734A-BDD4-10A5E36E6C85}" type="slidenum">
              <a:rPr lang="en-US" smtClean="0"/>
              <a:t>‹#›</a:t>
            </a:fld>
            <a:endParaRPr lang="en-US"/>
          </a:p>
        </p:txBody>
      </p:sp>
    </p:spTree>
    <p:extLst>
      <p:ext uri="{BB962C8B-B14F-4D97-AF65-F5344CB8AC3E}">
        <p14:creationId xmlns:p14="http://schemas.microsoft.com/office/powerpoint/2010/main" val="1328319592"/>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66" r:id="rId3"/>
    <p:sldLayoutId id="2147483664" r:id="rId4"/>
    <p:sldLayoutId id="2147483669" r:id="rId5"/>
    <p:sldLayoutId id="2147483667" r:id="rId6"/>
    <p:sldLayoutId id="2147483668" r:id="rId7"/>
    <p:sldLayoutId id="2147483670" r:id="rId8"/>
    <p:sldLayoutId id="2147483671" r:id="rId9"/>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genvasc.uhl-tr.nhs.uk/" TargetMode="External"/><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43000" y="4577553"/>
            <a:ext cx="6858000" cy="1655763"/>
          </a:xfrm>
        </p:spPr>
        <p:txBody>
          <a:bodyPr/>
          <a:lstStyle/>
          <a:p>
            <a:r>
              <a:rPr lang="en-US" dirty="0"/>
              <a:t>GCP component, endorsed by the </a:t>
            </a:r>
            <a:r>
              <a:rPr lang="en-GB" dirty="0"/>
              <a:t>Clinical Research Network: East Midlands Training and Development Lead</a:t>
            </a:r>
          </a:p>
        </p:txBody>
      </p:sp>
      <p:sp>
        <p:nvSpPr>
          <p:cNvPr id="2" name="Title 1"/>
          <p:cNvSpPr>
            <a:spLocks noGrp="1"/>
          </p:cNvSpPr>
          <p:nvPr>
            <p:ph type="ctrTitle"/>
          </p:nvPr>
        </p:nvSpPr>
        <p:spPr>
          <a:xfrm>
            <a:off x="582105" y="1947039"/>
            <a:ext cx="7772400" cy="1795008"/>
          </a:xfrm>
        </p:spPr>
        <p:txBody>
          <a:bodyPr>
            <a:normAutofit fontScale="90000"/>
          </a:bodyPr>
          <a:lstStyle/>
          <a:p>
            <a:r>
              <a:rPr lang="en-GB" dirty="0"/>
              <a:t>Good Clinical Practice (GCP) and study specific training for the </a:t>
            </a:r>
            <a:r>
              <a:rPr lang="en-GB" b="1" dirty="0">
                <a:solidFill>
                  <a:srgbClr val="C00000"/>
                </a:solidFill>
              </a:rPr>
              <a:t>GENVASC</a:t>
            </a:r>
            <a:r>
              <a:rPr lang="en-GB" dirty="0"/>
              <a:t> Study</a:t>
            </a:r>
          </a:p>
        </p:txBody>
      </p:sp>
      <p:sp>
        <p:nvSpPr>
          <p:cNvPr id="4" name="Rectangle 3"/>
          <p:cNvSpPr/>
          <p:nvPr/>
        </p:nvSpPr>
        <p:spPr>
          <a:xfrm>
            <a:off x="249865" y="74352"/>
            <a:ext cx="2955851" cy="563525"/>
          </a:xfrm>
          <a:prstGeom prst="rect">
            <a:avLst/>
          </a:prstGeom>
          <a:solidFill>
            <a:srgbClr val="193E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descr="G:\Leicester Biomedical Research Centre_logo_outlined_RGB_REV.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225" y="74351"/>
            <a:ext cx="3179135" cy="7497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25741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alpha val="19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4019" y="2737937"/>
            <a:ext cx="7886700" cy="1325563"/>
          </a:xfrm>
        </p:spPr>
        <p:txBody>
          <a:bodyPr/>
          <a:lstStyle/>
          <a:p>
            <a:r>
              <a:rPr lang="en-GB" sz="2000" dirty="0"/>
              <a:t/>
            </a:r>
            <a:br>
              <a:rPr lang="en-GB" sz="2000" dirty="0"/>
            </a:br>
            <a:r>
              <a:rPr lang="en-GB" sz="2000" dirty="0"/>
              <a:t/>
            </a:r>
            <a:br>
              <a:rPr lang="en-GB" sz="2000" dirty="0"/>
            </a:br>
            <a:r>
              <a:rPr lang="en-GB" sz="2000" dirty="0"/>
              <a:t/>
            </a:r>
            <a:br>
              <a:rPr lang="en-GB" sz="2000" dirty="0"/>
            </a:br>
            <a:r>
              <a:rPr lang="en-GB" sz="2000" dirty="0"/>
              <a:t/>
            </a:r>
            <a:br>
              <a:rPr lang="en-GB" sz="2000" dirty="0"/>
            </a:br>
            <a:r>
              <a:rPr lang="en-GB" sz="2000" dirty="0"/>
              <a:t/>
            </a:r>
            <a:br>
              <a:rPr lang="en-GB" sz="2000" dirty="0"/>
            </a:br>
            <a:r>
              <a:rPr lang="en-GB" sz="2000" dirty="0"/>
              <a:t/>
            </a:r>
            <a:br>
              <a:rPr lang="en-GB" sz="2000" dirty="0"/>
            </a:br>
            <a:r>
              <a:rPr lang="en-GB" sz="2000" dirty="0">
                <a:solidFill>
                  <a:schemeClr val="tx1"/>
                </a:solidFill>
              </a:rPr>
              <a:t>At the end of this section you will have an understanding of:</a:t>
            </a:r>
            <a:br>
              <a:rPr lang="en-GB" sz="2000" dirty="0">
                <a:solidFill>
                  <a:schemeClr val="tx1"/>
                </a:solidFill>
              </a:rPr>
            </a:br>
            <a:r>
              <a:rPr lang="en-GB" sz="2000" dirty="0">
                <a:solidFill>
                  <a:schemeClr val="tx1"/>
                </a:solidFill>
              </a:rPr>
              <a:t/>
            </a:r>
            <a:br>
              <a:rPr lang="en-GB" sz="2000" dirty="0">
                <a:solidFill>
                  <a:schemeClr val="tx1"/>
                </a:solidFill>
              </a:rPr>
            </a:br>
            <a:r>
              <a:rPr lang="en-GB" sz="2000" dirty="0">
                <a:solidFill>
                  <a:schemeClr val="tx1"/>
                </a:solidFill>
              </a:rPr>
              <a:t/>
            </a:r>
            <a:br>
              <a:rPr lang="en-GB" sz="2000" dirty="0">
                <a:solidFill>
                  <a:schemeClr val="tx1"/>
                </a:solidFill>
              </a:rPr>
            </a:br>
            <a:r>
              <a:rPr lang="en-GB" sz="2000" dirty="0">
                <a:solidFill>
                  <a:schemeClr val="tx1"/>
                </a:solidFill>
              </a:rPr>
              <a:t>The regulatory approvals that need to be in place before a clinical trial can be started in the UK</a:t>
            </a:r>
            <a:br>
              <a:rPr lang="en-GB" sz="2000" dirty="0">
                <a:solidFill>
                  <a:schemeClr val="tx1"/>
                </a:solidFill>
              </a:rPr>
            </a:br>
            <a:r>
              <a:rPr lang="en-GB" sz="2000" dirty="0">
                <a:solidFill>
                  <a:schemeClr val="tx1"/>
                </a:solidFill>
              </a:rPr>
              <a:t/>
            </a:r>
            <a:br>
              <a:rPr lang="en-GB" sz="2000" dirty="0">
                <a:solidFill>
                  <a:schemeClr val="tx1"/>
                </a:solidFill>
              </a:rPr>
            </a:br>
            <a:r>
              <a:rPr lang="en-GB" sz="2000" dirty="0">
                <a:solidFill>
                  <a:schemeClr val="tx1"/>
                </a:solidFill>
              </a:rPr>
              <a:t>The responsibilities and/or duties of different members of the research team</a:t>
            </a:r>
            <a:br>
              <a:rPr lang="en-GB" sz="2000" dirty="0">
                <a:solidFill>
                  <a:schemeClr val="tx1"/>
                </a:solidFill>
              </a:rPr>
            </a:br>
            <a:r>
              <a:rPr lang="en-GB" sz="2000" dirty="0">
                <a:solidFill>
                  <a:schemeClr val="tx1"/>
                </a:solidFill>
              </a:rPr>
              <a:t/>
            </a:r>
            <a:br>
              <a:rPr lang="en-GB" sz="2000" dirty="0">
                <a:solidFill>
                  <a:schemeClr val="tx1"/>
                </a:solidFill>
              </a:rPr>
            </a:br>
            <a:r>
              <a:rPr lang="en-GB" sz="2000" dirty="0">
                <a:solidFill>
                  <a:schemeClr val="tx1"/>
                </a:solidFill>
              </a:rPr>
              <a:t>Be able to identify a range of essential documents</a:t>
            </a:r>
            <a:br>
              <a:rPr lang="en-GB" sz="2000" dirty="0">
                <a:solidFill>
                  <a:schemeClr val="tx1"/>
                </a:solidFill>
              </a:rPr>
            </a:br>
            <a:r>
              <a:rPr lang="en-GB" sz="2000" dirty="0">
                <a:solidFill>
                  <a:schemeClr val="tx1"/>
                </a:solidFill>
              </a:rPr>
              <a:t/>
            </a:r>
            <a:br>
              <a:rPr lang="en-GB" sz="2000" dirty="0">
                <a:solidFill>
                  <a:schemeClr val="tx1"/>
                </a:solidFill>
              </a:rPr>
            </a:br>
            <a:r>
              <a:rPr lang="en-GB" sz="2000" dirty="0">
                <a:solidFill>
                  <a:schemeClr val="tx1"/>
                </a:solidFill>
              </a:rPr>
              <a:t>The purpose of setting up and maintaining a site file </a:t>
            </a:r>
            <a:r>
              <a:rPr lang="en-GB" sz="2000" dirty="0"/>
              <a:t/>
            </a:r>
            <a:br>
              <a:rPr lang="en-GB" sz="2000" dirty="0"/>
            </a:br>
            <a:r>
              <a:rPr lang="en-GB" sz="2000" dirty="0"/>
              <a:t/>
            </a:r>
            <a:br>
              <a:rPr lang="en-GB" sz="2000" dirty="0"/>
            </a:br>
            <a:r>
              <a:rPr lang="en-GB" dirty="0"/>
              <a:t/>
            </a:r>
            <a:br>
              <a:rPr lang="en-GB" dirty="0"/>
            </a:br>
            <a:endParaRPr lang="en-GB" dirty="0"/>
          </a:p>
        </p:txBody>
      </p:sp>
      <p:sp>
        <p:nvSpPr>
          <p:cNvPr id="3" name="Rectangle 2"/>
          <p:cNvSpPr/>
          <p:nvPr/>
        </p:nvSpPr>
        <p:spPr>
          <a:xfrm>
            <a:off x="108136" y="13310"/>
            <a:ext cx="3074617" cy="667175"/>
          </a:xfrm>
          <a:prstGeom prst="rect">
            <a:avLst/>
          </a:prstGeom>
          <a:solidFill>
            <a:srgbClr val="F9DE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563" y="107398"/>
            <a:ext cx="2925763" cy="68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85492" y="1080633"/>
            <a:ext cx="2622834" cy="584775"/>
          </a:xfrm>
          <a:prstGeom prst="rect">
            <a:avLst/>
          </a:prstGeom>
        </p:spPr>
        <p:txBody>
          <a:bodyPr wrap="none">
            <a:spAutoFit/>
          </a:bodyPr>
          <a:lstStyle/>
          <a:p>
            <a:r>
              <a:rPr lang="en-GB" sz="3200" dirty="0">
                <a:solidFill>
                  <a:srgbClr val="C00000"/>
                </a:solidFill>
                <a:latin typeface="Arial" panose="020B0604020202020204" pitchFamily="34" charset="0"/>
                <a:cs typeface="Arial" panose="020B0604020202020204" pitchFamily="34" charset="0"/>
              </a:rPr>
              <a:t>Study Set-Up</a:t>
            </a:r>
            <a:endParaRPr lang="en-GB" sz="3200" dirty="0"/>
          </a:p>
        </p:txBody>
      </p:sp>
    </p:spTree>
    <p:extLst>
      <p:ext uri="{BB962C8B-B14F-4D97-AF65-F5344CB8AC3E}">
        <p14:creationId xmlns:p14="http://schemas.microsoft.com/office/powerpoint/2010/main" val="33768240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28651" y="248731"/>
            <a:ext cx="7886700" cy="778792"/>
          </a:xfrm>
        </p:spPr>
        <p:txBody>
          <a:bodyPr>
            <a:normAutofit fontScale="90000"/>
          </a:bodyPr>
          <a:lstStyle/>
          <a:p>
            <a:r>
              <a:rPr lang="en-GB" dirty="0">
                <a:solidFill>
                  <a:srgbClr val="C00000"/>
                </a:solidFill>
              </a:rPr>
              <a:t/>
            </a:r>
            <a:br>
              <a:rPr lang="en-GB" dirty="0">
                <a:solidFill>
                  <a:srgbClr val="C00000"/>
                </a:solidFill>
              </a:rPr>
            </a:br>
            <a:endParaRPr lang="en-GB" dirty="0"/>
          </a:p>
        </p:txBody>
      </p:sp>
      <p:sp>
        <p:nvSpPr>
          <p:cNvPr id="7" name="Content Placeholder 6"/>
          <p:cNvSpPr>
            <a:spLocks noGrp="1"/>
          </p:cNvSpPr>
          <p:nvPr>
            <p:ph idx="1"/>
          </p:nvPr>
        </p:nvSpPr>
        <p:spPr>
          <a:xfrm>
            <a:off x="537329" y="1170706"/>
            <a:ext cx="7978023" cy="4897673"/>
          </a:xfrm>
        </p:spPr>
        <p:txBody>
          <a:bodyPr>
            <a:normAutofit fontScale="92500" lnSpcReduction="10000"/>
          </a:bodyPr>
          <a:lstStyle/>
          <a:p>
            <a:pPr marL="0" indent="0">
              <a:buNone/>
            </a:pPr>
            <a:r>
              <a:rPr lang="en-GB" sz="2000" dirty="0">
                <a:solidFill>
                  <a:schemeClr val="tx1"/>
                </a:solidFill>
              </a:rPr>
              <a:t>The Sponsor, Chief Investigator (CI) and Principal Investigator/s (PI) have defined responsibilities </a:t>
            </a:r>
          </a:p>
          <a:p>
            <a:pPr marL="0" indent="0">
              <a:buNone/>
            </a:pPr>
            <a:endParaRPr lang="en-GB" sz="2000" dirty="0">
              <a:solidFill>
                <a:schemeClr val="tx1"/>
              </a:solidFill>
            </a:endParaRPr>
          </a:p>
          <a:p>
            <a:pPr marL="0" indent="0">
              <a:buNone/>
            </a:pPr>
            <a:r>
              <a:rPr lang="en-GB" sz="2000" dirty="0">
                <a:solidFill>
                  <a:schemeClr val="tx1"/>
                </a:solidFill>
              </a:rPr>
              <a:t>Your responsibilities:</a:t>
            </a:r>
          </a:p>
          <a:p>
            <a:pPr marL="0" indent="0">
              <a:buNone/>
            </a:pPr>
            <a:endParaRPr lang="en-GB" sz="2000" dirty="0">
              <a:solidFill>
                <a:schemeClr val="tx1"/>
              </a:solidFill>
            </a:endParaRPr>
          </a:p>
          <a:p>
            <a:r>
              <a:rPr lang="en-GB" sz="2000" dirty="0">
                <a:solidFill>
                  <a:schemeClr val="tx1"/>
                </a:solidFill>
              </a:rPr>
              <a:t>Study site collaborating agreement</a:t>
            </a:r>
          </a:p>
          <a:p>
            <a:pPr marL="0" indent="0">
              <a:buNone/>
            </a:pPr>
            <a:endParaRPr lang="en-GB" sz="2000" dirty="0">
              <a:solidFill>
                <a:schemeClr val="tx1"/>
              </a:solidFill>
            </a:endParaRPr>
          </a:p>
          <a:p>
            <a:r>
              <a:rPr lang="en-GB" sz="2000" dirty="0">
                <a:solidFill>
                  <a:schemeClr val="tx1"/>
                </a:solidFill>
              </a:rPr>
              <a:t>Abide by GDPR, HTA and MCA</a:t>
            </a:r>
          </a:p>
          <a:p>
            <a:pPr marL="0" indent="0">
              <a:buNone/>
            </a:pPr>
            <a:r>
              <a:rPr lang="en-GB" sz="2000" dirty="0">
                <a:solidFill>
                  <a:schemeClr val="tx1"/>
                </a:solidFill>
              </a:rPr>
              <a:t> </a:t>
            </a:r>
          </a:p>
          <a:p>
            <a:r>
              <a:rPr lang="en-GB" sz="2000" dirty="0">
                <a:solidFill>
                  <a:schemeClr val="tx1"/>
                </a:solidFill>
              </a:rPr>
              <a:t>Maintain site file</a:t>
            </a:r>
          </a:p>
          <a:p>
            <a:pPr marL="0" indent="0">
              <a:buNone/>
            </a:pPr>
            <a:endParaRPr lang="en-GB" sz="2000" dirty="0">
              <a:solidFill>
                <a:schemeClr val="tx1"/>
              </a:solidFill>
            </a:endParaRPr>
          </a:p>
          <a:p>
            <a:r>
              <a:rPr lang="en-GB" sz="2000" dirty="0">
                <a:solidFill>
                  <a:schemeClr val="tx1"/>
                </a:solidFill>
              </a:rPr>
              <a:t>Follow procedures outlined in protocol</a:t>
            </a:r>
          </a:p>
          <a:p>
            <a:pPr marL="0" indent="0">
              <a:buNone/>
            </a:pPr>
            <a:endParaRPr lang="en-GB" sz="2000" dirty="0">
              <a:solidFill>
                <a:schemeClr val="tx1"/>
              </a:solidFill>
            </a:endParaRPr>
          </a:p>
          <a:p>
            <a:r>
              <a:rPr lang="en-GB" sz="2000" dirty="0">
                <a:solidFill>
                  <a:schemeClr val="tx1"/>
                </a:solidFill>
              </a:rPr>
              <a:t>Only use approved information documentation</a:t>
            </a:r>
          </a:p>
          <a:p>
            <a:pPr marL="0" indent="0">
              <a:buNone/>
            </a:pPr>
            <a:endParaRPr lang="en-GB" dirty="0"/>
          </a:p>
        </p:txBody>
      </p:sp>
      <p:sp>
        <p:nvSpPr>
          <p:cNvPr id="2" name="Rectangle 1"/>
          <p:cNvSpPr/>
          <p:nvPr/>
        </p:nvSpPr>
        <p:spPr>
          <a:xfrm>
            <a:off x="361508" y="6358269"/>
            <a:ext cx="2743200" cy="4841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099" name="Picture 3" descr="G:\Leicester Biomedical Research Centre_logo_outlined_RGB_CO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540" y="6215087"/>
            <a:ext cx="2926168" cy="69008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28651" y="523165"/>
            <a:ext cx="3033203" cy="584775"/>
          </a:xfrm>
          <a:prstGeom prst="rect">
            <a:avLst/>
          </a:prstGeom>
        </p:spPr>
        <p:txBody>
          <a:bodyPr wrap="none">
            <a:spAutoFit/>
          </a:bodyPr>
          <a:lstStyle/>
          <a:p>
            <a:r>
              <a:rPr lang="en-GB" sz="3200" dirty="0">
                <a:solidFill>
                  <a:srgbClr val="D81E05"/>
                </a:solidFill>
                <a:latin typeface="Arial" panose="020B0604020202020204" pitchFamily="34" charset="0"/>
                <a:cs typeface="Arial" panose="020B0604020202020204" pitchFamily="34" charset="0"/>
              </a:rPr>
              <a:t>Responsibilities</a:t>
            </a:r>
            <a:endParaRPr lang="en-GB" sz="3200" dirty="0"/>
          </a:p>
        </p:txBody>
      </p:sp>
    </p:spTree>
    <p:extLst>
      <p:ext uri="{BB962C8B-B14F-4D97-AF65-F5344CB8AC3E}">
        <p14:creationId xmlns:p14="http://schemas.microsoft.com/office/powerpoint/2010/main" val="23672184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GB" dirty="0">
                <a:solidFill>
                  <a:srgbClr val="C00000"/>
                </a:solidFill>
              </a:rPr>
              <a:t/>
            </a:r>
            <a:br>
              <a:rPr lang="en-GB" dirty="0">
                <a:solidFill>
                  <a:srgbClr val="C00000"/>
                </a:solidFill>
              </a:rPr>
            </a:br>
            <a:endParaRPr lang="en-GB" dirty="0"/>
          </a:p>
        </p:txBody>
      </p:sp>
      <p:sp>
        <p:nvSpPr>
          <p:cNvPr id="7" name="Content Placeholder 6"/>
          <p:cNvSpPr>
            <a:spLocks noGrp="1"/>
          </p:cNvSpPr>
          <p:nvPr>
            <p:ph idx="1"/>
          </p:nvPr>
        </p:nvSpPr>
        <p:spPr>
          <a:xfrm>
            <a:off x="537329" y="1254648"/>
            <a:ext cx="7978023" cy="4897673"/>
          </a:xfrm>
        </p:spPr>
        <p:txBody>
          <a:bodyPr>
            <a:normAutofit/>
          </a:bodyPr>
          <a:lstStyle/>
          <a:p>
            <a:endParaRPr lang="en-US" dirty="0"/>
          </a:p>
          <a:p>
            <a:r>
              <a:rPr lang="en-GB" sz="2000" dirty="0">
                <a:solidFill>
                  <a:schemeClr val="tx1"/>
                </a:solidFill>
              </a:rPr>
              <a:t>Personnel appropriately trained and supervised</a:t>
            </a:r>
          </a:p>
          <a:p>
            <a:pPr marL="0" indent="0">
              <a:buNone/>
            </a:pPr>
            <a:endParaRPr lang="en-GB" sz="2000" dirty="0">
              <a:solidFill>
                <a:schemeClr val="tx1"/>
              </a:solidFill>
            </a:endParaRPr>
          </a:p>
          <a:p>
            <a:r>
              <a:rPr lang="en-GB" sz="2000" dirty="0">
                <a:solidFill>
                  <a:schemeClr val="tx1"/>
                </a:solidFill>
              </a:rPr>
              <a:t>Permit supply of clinical data to NIHR Leicester Biomedical Research Centre- Cardiovascular Theme</a:t>
            </a:r>
          </a:p>
          <a:p>
            <a:pPr marL="0" indent="0">
              <a:buNone/>
            </a:pPr>
            <a:endParaRPr lang="en-GB" sz="2000" dirty="0">
              <a:solidFill>
                <a:schemeClr val="tx1"/>
              </a:solidFill>
            </a:endParaRPr>
          </a:p>
          <a:p>
            <a:r>
              <a:rPr lang="en-GB" sz="2000" dirty="0">
                <a:solidFill>
                  <a:schemeClr val="tx1"/>
                </a:solidFill>
              </a:rPr>
              <a:t>Permit monitoring at site</a:t>
            </a:r>
          </a:p>
          <a:p>
            <a:pPr marL="0" indent="0">
              <a:buNone/>
            </a:pPr>
            <a:endParaRPr lang="en-GB" sz="2000" dirty="0">
              <a:solidFill>
                <a:schemeClr val="tx1"/>
              </a:solidFill>
            </a:endParaRPr>
          </a:p>
          <a:p>
            <a:r>
              <a:rPr lang="en-GB" sz="2000" dirty="0">
                <a:solidFill>
                  <a:schemeClr val="tx1"/>
                </a:solidFill>
              </a:rPr>
              <a:t>Ensure the safety and well-being of participants</a:t>
            </a:r>
          </a:p>
          <a:p>
            <a:pPr marL="0" indent="0">
              <a:buNone/>
            </a:pPr>
            <a:endParaRPr lang="en-GB" sz="2000" dirty="0">
              <a:solidFill>
                <a:schemeClr val="tx1"/>
              </a:solidFill>
            </a:endParaRPr>
          </a:p>
          <a:p>
            <a:r>
              <a:rPr lang="en-GB" sz="2000" dirty="0">
                <a:solidFill>
                  <a:schemeClr val="tx1"/>
                </a:solidFill>
              </a:rPr>
              <a:t>Report any concerns about study conduct</a:t>
            </a:r>
          </a:p>
          <a:p>
            <a:endParaRPr lang="en-GB" dirty="0"/>
          </a:p>
        </p:txBody>
      </p:sp>
      <p:sp>
        <p:nvSpPr>
          <p:cNvPr id="2" name="Rectangle 1"/>
          <p:cNvSpPr/>
          <p:nvPr/>
        </p:nvSpPr>
        <p:spPr>
          <a:xfrm>
            <a:off x="361508" y="6358269"/>
            <a:ext cx="2743200" cy="4841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099" name="Picture 3" descr="G:\Leicester Biomedical Research Centre_logo_outlined_RGB_CO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540" y="6215087"/>
            <a:ext cx="2926168" cy="69008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28652" y="607105"/>
            <a:ext cx="5195653" cy="584775"/>
          </a:xfrm>
          <a:prstGeom prst="rect">
            <a:avLst/>
          </a:prstGeom>
        </p:spPr>
        <p:txBody>
          <a:bodyPr wrap="none">
            <a:spAutoFit/>
          </a:bodyPr>
          <a:lstStyle/>
          <a:p>
            <a:r>
              <a:rPr lang="en-GB" sz="3200" dirty="0">
                <a:solidFill>
                  <a:srgbClr val="D81E05"/>
                </a:solidFill>
                <a:latin typeface="Arial" panose="020B0604020202020204" pitchFamily="34" charset="0"/>
                <a:cs typeface="Arial" panose="020B0604020202020204" pitchFamily="34" charset="0"/>
              </a:rPr>
              <a:t>Responsibilities (continued)</a:t>
            </a:r>
            <a:endParaRPr lang="en-GB" sz="3200" dirty="0"/>
          </a:p>
        </p:txBody>
      </p:sp>
    </p:spTree>
    <p:extLst>
      <p:ext uri="{BB962C8B-B14F-4D97-AF65-F5344CB8AC3E}">
        <p14:creationId xmlns:p14="http://schemas.microsoft.com/office/powerpoint/2010/main" val="5469600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GB" dirty="0">
                <a:solidFill>
                  <a:srgbClr val="C00000"/>
                </a:solidFill>
              </a:rPr>
              <a:t/>
            </a:r>
            <a:br>
              <a:rPr lang="en-GB" dirty="0">
                <a:solidFill>
                  <a:srgbClr val="C00000"/>
                </a:solidFill>
              </a:rPr>
            </a:br>
            <a:endParaRPr lang="en-GB" dirty="0"/>
          </a:p>
        </p:txBody>
      </p:sp>
      <p:sp>
        <p:nvSpPr>
          <p:cNvPr id="7" name="Content Placeholder 6"/>
          <p:cNvSpPr>
            <a:spLocks noGrp="1"/>
          </p:cNvSpPr>
          <p:nvPr>
            <p:ph idx="1"/>
          </p:nvPr>
        </p:nvSpPr>
        <p:spPr/>
        <p:txBody>
          <a:bodyPr/>
          <a:lstStyle/>
          <a:p>
            <a:endParaRPr lang="en-US" dirty="0"/>
          </a:p>
          <a:p>
            <a:pPr marL="0" indent="0">
              <a:buNone/>
            </a:pPr>
            <a:endParaRPr lang="en-GB" dirty="0"/>
          </a:p>
        </p:txBody>
      </p:sp>
      <p:sp>
        <p:nvSpPr>
          <p:cNvPr id="2" name="Rectangle 1"/>
          <p:cNvSpPr/>
          <p:nvPr/>
        </p:nvSpPr>
        <p:spPr>
          <a:xfrm>
            <a:off x="361508" y="6358269"/>
            <a:ext cx="2743200" cy="4841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099" name="Picture 3" descr="G:\Leicester Biomedical Research Centre_logo_outlined_RGB_CO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540" y="6215087"/>
            <a:ext cx="2926168" cy="69008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959555" y="773937"/>
            <a:ext cx="2007281" cy="584775"/>
          </a:xfrm>
          <a:prstGeom prst="rect">
            <a:avLst/>
          </a:prstGeom>
        </p:spPr>
        <p:txBody>
          <a:bodyPr wrap="none">
            <a:spAutoFit/>
          </a:bodyPr>
          <a:lstStyle/>
          <a:p>
            <a:r>
              <a:rPr lang="en-GB" sz="3200" dirty="0">
                <a:solidFill>
                  <a:srgbClr val="D81E05"/>
                </a:solidFill>
                <a:latin typeface="Arial" panose="020B0604020202020204" pitchFamily="34" charset="0"/>
                <a:cs typeface="Arial" panose="020B0604020202020204" pitchFamily="34" charset="0"/>
              </a:rPr>
              <a:t>Approvals</a:t>
            </a:r>
            <a:endParaRPr lang="en-GB" sz="3200" dirty="0"/>
          </a:p>
        </p:txBody>
      </p:sp>
      <p:sp>
        <p:nvSpPr>
          <p:cNvPr id="4" name="Rectangle 3"/>
          <p:cNvSpPr/>
          <p:nvPr/>
        </p:nvSpPr>
        <p:spPr>
          <a:xfrm>
            <a:off x="959556" y="1709229"/>
            <a:ext cx="6987241" cy="3477875"/>
          </a:xfrm>
          <a:prstGeom prst="rect">
            <a:avLst/>
          </a:prstGeom>
        </p:spPr>
        <p:txBody>
          <a:bodyPr wrap="square">
            <a:spAutoFit/>
          </a:bodyPr>
          <a:lstStyle/>
          <a:p>
            <a:r>
              <a:rPr lang="en-GB" sz="2000" dirty="0">
                <a:latin typeface="Arial" panose="020B0604020202020204" pitchFamily="34" charset="0"/>
                <a:cs typeface="Arial" panose="020B0604020202020204" pitchFamily="34" charset="0"/>
              </a:rPr>
              <a:t>A study can only start when you have: </a:t>
            </a:r>
          </a:p>
          <a:p>
            <a:endParaRPr lang="en-GB" sz="2000" dirty="0">
              <a:latin typeface="Arial" panose="020B0604020202020204" pitchFamily="34" charset="0"/>
              <a:cs typeface="Arial" panose="020B0604020202020204" pitchFamily="34" charset="0"/>
            </a:endParaRPr>
          </a:p>
          <a:p>
            <a:endParaRPr lang="en-GB" sz="2000" dirty="0">
              <a:latin typeface="Arial" panose="020B0604020202020204" pitchFamily="34" charset="0"/>
              <a:cs typeface="Arial" panose="020B0604020202020204" pitchFamily="34" charset="0"/>
            </a:endParaRPr>
          </a:p>
          <a:p>
            <a:pPr marL="285744" indent="-285744">
              <a:buFont typeface="Arial" panose="020B0604020202020204" pitchFamily="34" charset="0"/>
              <a:buChar char="•"/>
            </a:pPr>
            <a:r>
              <a:rPr lang="en-GB" sz="2000" dirty="0">
                <a:latin typeface="Arial" panose="020B0604020202020204" pitchFamily="34" charset="0"/>
                <a:cs typeface="Arial" panose="020B0604020202020204" pitchFamily="34" charset="0"/>
              </a:rPr>
              <a:t>A favourable opinion from a Research Ethics Committee</a:t>
            </a:r>
          </a:p>
          <a:p>
            <a:r>
              <a:rPr lang="en-GB" sz="2000" dirty="0">
                <a:latin typeface="Arial" panose="020B0604020202020204" pitchFamily="34" charset="0"/>
                <a:cs typeface="Arial" panose="020B0604020202020204" pitchFamily="34" charset="0"/>
              </a:rPr>
              <a:t>     Approval from the HRA</a:t>
            </a:r>
          </a:p>
          <a:p>
            <a:endParaRPr lang="en-GB" sz="2000" dirty="0">
              <a:latin typeface="Arial" panose="020B0604020202020204" pitchFamily="34" charset="0"/>
              <a:cs typeface="Arial" panose="020B0604020202020204" pitchFamily="34" charset="0"/>
            </a:endParaRPr>
          </a:p>
          <a:p>
            <a:pPr marL="285744" indent="-285744">
              <a:buFont typeface="Arial" panose="020B0604020202020204" pitchFamily="34" charset="0"/>
              <a:buChar char="•"/>
            </a:pPr>
            <a:r>
              <a:rPr lang="en-GB" sz="2000" dirty="0">
                <a:latin typeface="Arial" panose="020B0604020202020204" pitchFamily="34" charset="0"/>
                <a:cs typeface="Arial" panose="020B0604020202020204" pitchFamily="34" charset="0"/>
              </a:rPr>
              <a:t>Approval from local Trust/Organisation</a:t>
            </a:r>
          </a:p>
          <a:p>
            <a:endParaRPr lang="en-GB" sz="2000" dirty="0">
              <a:latin typeface="Arial" panose="020B0604020202020204" pitchFamily="34" charset="0"/>
              <a:cs typeface="Arial" panose="020B0604020202020204" pitchFamily="34" charset="0"/>
            </a:endParaRPr>
          </a:p>
          <a:p>
            <a:pPr marL="285744" indent="-285744">
              <a:buFont typeface="Arial" panose="020B0604020202020204" pitchFamily="34" charset="0"/>
              <a:buChar char="•"/>
            </a:pPr>
            <a:r>
              <a:rPr lang="en-GB" sz="2000" dirty="0">
                <a:latin typeface="Arial" panose="020B0604020202020204" pitchFamily="34" charset="0"/>
                <a:cs typeface="Arial" panose="020B0604020202020204" pitchFamily="34" charset="0"/>
              </a:rPr>
              <a:t>Sponsor Green Light</a:t>
            </a:r>
          </a:p>
          <a:p>
            <a:endParaRPr lang="en-GB" sz="2000" dirty="0">
              <a:latin typeface="Arial" panose="020B0604020202020204" pitchFamily="34" charset="0"/>
              <a:cs typeface="Arial" panose="020B0604020202020204" pitchFamily="34" charset="0"/>
            </a:endParaRPr>
          </a:p>
          <a:p>
            <a:pPr marL="285744" indent="-285744">
              <a:buFont typeface="Arial" panose="020B0604020202020204" pitchFamily="34" charset="0"/>
              <a:buChar char="•"/>
            </a:pPr>
            <a:r>
              <a:rPr lang="en-GB" sz="2000" dirty="0">
                <a:latin typeface="Arial" panose="020B0604020202020204" pitchFamily="34" charset="0"/>
                <a:cs typeface="Arial" panose="020B0604020202020204" pitchFamily="34" charset="0"/>
              </a:rPr>
              <a:t>Plus any other relevant approval: i.e. MHRA  (drug study)</a:t>
            </a:r>
          </a:p>
        </p:txBody>
      </p:sp>
    </p:spTree>
    <p:extLst>
      <p:ext uri="{BB962C8B-B14F-4D97-AF65-F5344CB8AC3E}">
        <p14:creationId xmlns:p14="http://schemas.microsoft.com/office/powerpoint/2010/main" val="9151554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GB" dirty="0">
                <a:solidFill>
                  <a:srgbClr val="C00000"/>
                </a:solidFill>
              </a:rPr>
              <a:t/>
            </a:r>
            <a:br>
              <a:rPr lang="en-GB" dirty="0">
                <a:solidFill>
                  <a:srgbClr val="C00000"/>
                </a:solidFill>
              </a:rPr>
            </a:br>
            <a:endParaRPr lang="en-GB" dirty="0"/>
          </a:p>
        </p:txBody>
      </p:sp>
      <p:sp>
        <p:nvSpPr>
          <p:cNvPr id="7" name="Content Placeholder 6"/>
          <p:cNvSpPr>
            <a:spLocks noGrp="1"/>
          </p:cNvSpPr>
          <p:nvPr>
            <p:ph idx="1"/>
          </p:nvPr>
        </p:nvSpPr>
        <p:spPr>
          <a:xfrm>
            <a:off x="647481" y="1246579"/>
            <a:ext cx="7886700" cy="4929224"/>
          </a:xfrm>
        </p:spPr>
        <p:txBody>
          <a:bodyPr>
            <a:normAutofit lnSpcReduction="10000"/>
          </a:bodyPr>
          <a:lstStyle/>
          <a:p>
            <a:pPr marL="0" indent="0">
              <a:lnSpc>
                <a:spcPct val="80000"/>
              </a:lnSpc>
              <a:buNone/>
            </a:pPr>
            <a:r>
              <a:rPr lang="en-GB" sz="2000" dirty="0">
                <a:solidFill>
                  <a:schemeClr val="tx1"/>
                </a:solidFill>
              </a:rPr>
              <a:t>These are documents which permit the evaluation of the conduct of a trial and quality of data produced</a:t>
            </a:r>
          </a:p>
          <a:p>
            <a:pPr marL="0" indent="0">
              <a:lnSpc>
                <a:spcPct val="80000"/>
              </a:lnSpc>
              <a:buNone/>
            </a:pPr>
            <a:endParaRPr lang="en-GB" sz="2000" dirty="0">
              <a:solidFill>
                <a:schemeClr val="tx1"/>
              </a:solidFill>
            </a:endParaRPr>
          </a:p>
          <a:p>
            <a:pPr marL="0" indent="0">
              <a:lnSpc>
                <a:spcPct val="80000"/>
              </a:lnSpc>
              <a:buNone/>
            </a:pPr>
            <a:r>
              <a:rPr lang="en-GB" sz="2000" dirty="0">
                <a:solidFill>
                  <a:schemeClr val="tx1"/>
                </a:solidFill>
              </a:rPr>
              <a:t>Demonstrate compliance with GCP and regulatory requirements e.g.</a:t>
            </a:r>
          </a:p>
          <a:p>
            <a:pPr marL="0" indent="0">
              <a:lnSpc>
                <a:spcPct val="80000"/>
              </a:lnSpc>
              <a:buNone/>
            </a:pPr>
            <a:endParaRPr lang="en-GB" sz="2000" dirty="0">
              <a:solidFill>
                <a:schemeClr val="tx1"/>
              </a:solidFill>
            </a:endParaRPr>
          </a:p>
          <a:p>
            <a:pPr>
              <a:lnSpc>
                <a:spcPct val="80000"/>
              </a:lnSpc>
            </a:pPr>
            <a:r>
              <a:rPr lang="en-GB" sz="2000" dirty="0">
                <a:solidFill>
                  <a:schemeClr val="tx1"/>
                </a:solidFill>
              </a:rPr>
              <a:t>Protocol</a:t>
            </a:r>
          </a:p>
          <a:p>
            <a:pPr marL="0" indent="0">
              <a:lnSpc>
                <a:spcPct val="80000"/>
              </a:lnSpc>
              <a:buNone/>
            </a:pPr>
            <a:endParaRPr lang="en-GB" sz="2000" dirty="0">
              <a:solidFill>
                <a:schemeClr val="tx1"/>
              </a:solidFill>
            </a:endParaRPr>
          </a:p>
          <a:p>
            <a:pPr>
              <a:lnSpc>
                <a:spcPct val="80000"/>
              </a:lnSpc>
            </a:pPr>
            <a:r>
              <a:rPr lang="en-GB" sz="2000" dirty="0">
                <a:solidFill>
                  <a:schemeClr val="tx1"/>
                </a:solidFill>
              </a:rPr>
              <a:t>Approval documentation</a:t>
            </a:r>
          </a:p>
          <a:p>
            <a:pPr marL="0" indent="0">
              <a:lnSpc>
                <a:spcPct val="80000"/>
              </a:lnSpc>
              <a:buNone/>
            </a:pPr>
            <a:endParaRPr lang="en-GB" sz="2000" dirty="0">
              <a:solidFill>
                <a:schemeClr val="tx1"/>
              </a:solidFill>
            </a:endParaRPr>
          </a:p>
          <a:p>
            <a:pPr>
              <a:lnSpc>
                <a:spcPct val="80000"/>
              </a:lnSpc>
            </a:pPr>
            <a:r>
              <a:rPr lang="en-GB" sz="2000" dirty="0">
                <a:solidFill>
                  <a:schemeClr val="tx1"/>
                </a:solidFill>
              </a:rPr>
              <a:t>Information sheet/consent form</a:t>
            </a:r>
          </a:p>
          <a:p>
            <a:pPr marL="0" indent="0">
              <a:lnSpc>
                <a:spcPct val="80000"/>
              </a:lnSpc>
              <a:buNone/>
            </a:pPr>
            <a:endParaRPr lang="en-GB" sz="2000" dirty="0">
              <a:solidFill>
                <a:schemeClr val="tx1"/>
              </a:solidFill>
            </a:endParaRPr>
          </a:p>
          <a:p>
            <a:pPr>
              <a:lnSpc>
                <a:spcPct val="80000"/>
              </a:lnSpc>
            </a:pPr>
            <a:r>
              <a:rPr lang="en-GB" sz="2000" dirty="0">
                <a:solidFill>
                  <a:schemeClr val="tx1"/>
                </a:solidFill>
              </a:rPr>
              <a:t>Relevant correspondence</a:t>
            </a:r>
          </a:p>
          <a:p>
            <a:pPr marL="0" indent="0">
              <a:lnSpc>
                <a:spcPct val="80000"/>
              </a:lnSpc>
              <a:buNone/>
            </a:pPr>
            <a:endParaRPr lang="en-GB" sz="2000" dirty="0">
              <a:solidFill>
                <a:schemeClr val="tx1"/>
              </a:solidFill>
            </a:endParaRPr>
          </a:p>
          <a:p>
            <a:pPr>
              <a:lnSpc>
                <a:spcPct val="80000"/>
              </a:lnSpc>
            </a:pPr>
            <a:r>
              <a:rPr lang="en-GB" sz="2000" dirty="0">
                <a:solidFill>
                  <a:schemeClr val="tx1"/>
                </a:solidFill>
              </a:rPr>
              <a:t>CV’s of personnel involved in study</a:t>
            </a:r>
          </a:p>
          <a:p>
            <a:endParaRPr lang="en-US" dirty="0"/>
          </a:p>
          <a:p>
            <a:pPr marL="0" indent="0">
              <a:buNone/>
            </a:pPr>
            <a:endParaRPr lang="en-GB" dirty="0"/>
          </a:p>
        </p:txBody>
      </p:sp>
      <p:sp>
        <p:nvSpPr>
          <p:cNvPr id="2" name="Rectangle 1"/>
          <p:cNvSpPr/>
          <p:nvPr/>
        </p:nvSpPr>
        <p:spPr>
          <a:xfrm>
            <a:off x="361508" y="6358269"/>
            <a:ext cx="2743200" cy="4841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099" name="Picture 3" descr="G:\Leicester Biomedical Research Centre_logo_outlined_RGB_CO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540" y="6215087"/>
            <a:ext cx="2926168" cy="69008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47482" y="619857"/>
            <a:ext cx="4035079" cy="584775"/>
          </a:xfrm>
          <a:prstGeom prst="rect">
            <a:avLst/>
          </a:prstGeom>
        </p:spPr>
        <p:txBody>
          <a:bodyPr wrap="none">
            <a:spAutoFit/>
          </a:bodyPr>
          <a:lstStyle/>
          <a:p>
            <a:r>
              <a:rPr lang="en-GB" sz="3200" dirty="0">
                <a:solidFill>
                  <a:srgbClr val="D81E05"/>
                </a:solidFill>
                <a:latin typeface="Arial" panose="020B0604020202020204" pitchFamily="34" charset="0"/>
                <a:cs typeface="Arial" panose="020B0604020202020204" pitchFamily="34" charset="0"/>
              </a:rPr>
              <a:t>Essential Documents</a:t>
            </a:r>
            <a:endParaRPr lang="en-GB" sz="3200" dirty="0"/>
          </a:p>
        </p:txBody>
      </p:sp>
    </p:spTree>
    <p:extLst>
      <p:ext uri="{BB962C8B-B14F-4D97-AF65-F5344CB8AC3E}">
        <p14:creationId xmlns:p14="http://schemas.microsoft.com/office/powerpoint/2010/main" val="18156119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GB" dirty="0">
                <a:solidFill>
                  <a:srgbClr val="C00000"/>
                </a:solidFill>
              </a:rPr>
              <a:t/>
            </a:r>
            <a:br>
              <a:rPr lang="en-GB" dirty="0">
                <a:solidFill>
                  <a:srgbClr val="C00000"/>
                </a:solidFill>
              </a:rPr>
            </a:br>
            <a:endParaRPr lang="en-GB" dirty="0"/>
          </a:p>
        </p:txBody>
      </p:sp>
      <p:sp>
        <p:nvSpPr>
          <p:cNvPr id="7" name="Content Placeholder 6"/>
          <p:cNvSpPr>
            <a:spLocks noGrp="1"/>
          </p:cNvSpPr>
          <p:nvPr>
            <p:ph idx="1"/>
          </p:nvPr>
        </p:nvSpPr>
        <p:spPr>
          <a:xfrm>
            <a:off x="628651" y="1387097"/>
            <a:ext cx="7886700" cy="4485091"/>
          </a:xfrm>
        </p:spPr>
        <p:txBody>
          <a:bodyPr>
            <a:normAutofit fontScale="85000" lnSpcReduction="20000"/>
          </a:bodyPr>
          <a:lstStyle/>
          <a:p>
            <a:pPr marL="0" indent="0">
              <a:lnSpc>
                <a:spcPct val="80000"/>
              </a:lnSpc>
              <a:buNone/>
            </a:pPr>
            <a:r>
              <a:rPr lang="en-GB" dirty="0">
                <a:solidFill>
                  <a:schemeClr val="tx1"/>
                </a:solidFill>
              </a:rPr>
              <a:t>All essential documents are stored in designated file</a:t>
            </a:r>
          </a:p>
          <a:p>
            <a:pPr marL="0" indent="0">
              <a:lnSpc>
                <a:spcPct val="80000"/>
              </a:lnSpc>
              <a:buNone/>
            </a:pPr>
            <a:endParaRPr lang="en-GB" dirty="0">
              <a:solidFill>
                <a:schemeClr val="tx1"/>
              </a:solidFill>
            </a:endParaRPr>
          </a:p>
          <a:p>
            <a:pPr marL="0" indent="0">
              <a:lnSpc>
                <a:spcPct val="80000"/>
              </a:lnSpc>
              <a:buNone/>
            </a:pPr>
            <a:r>
              <a:rPr lang="en-GB" dirty="0">
                <a:solidFill>
                  <a:schemeClr val="tx1"/>
                </a:solidFill>
              </a:rPr>
              <a:t>Kept in designated place and maintained by designated person</a:t>
            </a:r>
          </a:p>
          <a:p>
            <a:pPr>
              <a:lnSpc>
                <a:spcPct val="80000"/>
              </a:lnSpc>
            </a:pPr>
            <a:r>
              <a:rPr lang="en-GB" dirty="0">
                <a:solidFill>
                  <a:schemeClr val="tx1"/>
                </a:solidFill>
              </a:rPr>
              <a:t>Secure area</a:t>
            </a:r>
          </a:p>
          <a:p>
            <a:pPr>
              <a:lnSpc>
                <a:spcPct val="80000"/>
              </a:lnSpc>
            </a:pPr>
            <a:r>
              <a:rPr lang="en-GB" dirty="0">
                <a:solidFill>
                  <a:schemeClr val="tx1"/>
                </a:solidFill>
              </a:rPr>
              <a:t>Limit access</a:t>
            </a:r>
          </a:p>
          <a:p>
            <a:pPr>
              <a:lnSpc>
                <a:spcPct val="80000"/>
              </a:lnSpc>
            </a:pPr>
            <a:r>
              <a:rPr lang="en-GB" dirty="0">
                <a:solidFill>
                  <a:schemeClr val="tx1"/>
                </a:solidFill>
              </a:rPr>
              <a:t>Protect from damp, fire etc.</a:t>
            </a:r>
          </a:p>
          <a:p>
            <a:pPr>
              <a:lnSpc>
                <a:spcPct val="80000"/>
              </a:lnSpc>
            </a:pPr>
            <a:r>
              <a:rPr lang="en-GB" dirty="0">
                <a:solidFill>
                  <a:schemeClr val="tx1"/>
                </a:solidFill>
              </a:rPr>
              <a:t>Provided at start of trial and maintained throughout</a:t>
            </a:r>
          </a:p>
          <a:p>
            <a:pPr>
              <a:lnSpc>
                <a:spcPct val="80000"/>
              </a:lnSpc>
            </a:pPr>
            <a:r>
              <a:rPr lang="en-GB" dirty="0">
                <a:solidFill>
                  <a:schemeClr val="tx1"/>
                </a:solidFill>
              </a:rPr>
              <a:t>File chronologically with most recent uppermost</a:t>
            </a:r>
          </a:p>
          <a:p>
            <a:pPr>
              <a:lnSpc>
                <a:spcPct val="80000"/>
              </a:lnSpc>
            </a:pPr>
            <a:r>
              <a:rPr lang="en-GB" dirty="0">
                <a:solidFill>
                  <a:schemeClr val="tx1"/>
                </a:solidFill>
              </a:rPr>
              <a:t>Label superseded documents but do not destroy them</a:t>
            </a:r>
          </a:p>
          <a:p>
            <a:pPr marL="0" indent="0">
              <a:lnSpc>
                <a:spcPct val="80000"/>
              </a:lnSpc>
              <a:buNone/>
            </a:pPr>
            <a:endParaRPr lang="en-GB" dirty="0">
              <a:solidFill>
                <a:schemeClr val="tx1"/>
              </a:solidFill>
            </a:endParaRPr>
          </a:p>
          <a:p>
            <a:pPr marL="0" indent="0">
              <a:lnSpc>
                <a:spcPct val="80000"/>
              </a:lnSpc>
              <a:buNone/>
            </a:pPr>
            <a:r>
              <a:rPr lang="en-GB" dirty="0">
                <a:solidFill>
                  <a:schemeClr val="tx1"/>
                </a:solidFill>
              </a:rPr>
              <a:t>Archive</a:t>
            </a:r>
          </a:p>
          <a:p>
            <a:pPr>
              <a:lnSpc>
                <a:spcPct val="80000"/>
              </a:lnSpc>
            </a:pPr>
            <a:r>
              <a:rPr lang="en-GB" dirty="0">
                <a:solidFill>
                  <a:schemeClr val="tx1"/>
                </a:solidFill>
              </a:rPr>
              <a:t>Minimum 5 years  </a:t>
            </a:r>
          </a:p>
          <a:p>
            <a:pPr>
              <a:lnSpc>
                <a:spcPct val="80000"/>
              </a:lnSpc>
            </a:pPr>
            <a:r>
              <a:rPr lang="en-GB" b="1" u="sng" dirty="0">
                <a:solidFill>
                  <a:schemeClr val="tx1"/>
                </a:solidFill>
              </a:rPr>
              <a:t>Must not be destroyed at site</a:t>
            </a:r>
          </a:p>
          <a:p>
            <a:pPr>
              <a:lnSpc>
                <a:spcPct val="80000"/>
              </a:lnSpc>
            </a:pPr>
            <a:r>
              <a:rPr lang="en-GB" dirty="0">
                <a:solidFill>
                  <a:schemeClr val="tx1"/>
                </a:solidFill>
              </a:rPr>
              <a:t>Stored securely, adequately protected, controlled access</a:t>
            </a:r>
          </a:p>
          <a:p>
            <a:endParaRPr lang="en-US" dirty="0"/>
          </a:p>
          <a:p>
            <a:pPr marL="0" indent="0">
              <a:buNone/>
            </a:pPr>
            <a:endParaRPr lang="en-GB" dirty="0"/>
          </a:p>
        </p:txBody>
      </p:sp>
      <p:sp>
        <p:nvSpPr>
          <p:cNvPr id="2" name="Rectangle 1"/>
          <p:cNvSpPr/>
          <p:nvPr/>
        </p:nvSpPr>
        <p:spPr>
          <a:xfrm>
            <a:off x="361508" y="6358269"/>
            <a:ext cx="2743200" cy="4841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099" name="Picture 3" descr="G:\Leicester Biomedical Research Centre_logo_outlined_RGB_CO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540" y="6215087"/>
            <a:ext cx="2926168" cy="69008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28650" y="608629"/>
            <a:ext cx="1665841" cy="584775"/>
          </a:xfrm>
          <a:prstGeom prst="rect">
            <a:avLst/>
          </a:prstGeom>
        </p:spPr>
        <p:txBody>
          <a:bodyPr wrap="none">
            <a:spAutoFit/>
          </a:bodyPr>
          <a:lstStyle/>
          <a:p>
            <a:r>
              <a:rPr lang="en-GB" sz="3200" dirty="0">
                <a:solidFill>
                  <a:srgbClr val="D81E05"/>
                </a:solidFill>
                <a:latin typeface="Arial" panose="020B0604020202020204" pitchFamily="34" charset="0"/>
                <a:cs typeface="Arial" panose="020B0604020202020204" pitchFamily="34" charset="0"/>
              </a:rPr>
              <a:t>Site File</a:t>
            </a:r>
            <a:endParaRPr lang="en-GB" sz="3200" dirty="0"/>
          </a:p>
        </p:txBody>
      </p:sp>
    </p:spTree>
    <p:extLst>
      <p:ext uri="{BB962C8B-B14F-4D97-AF65-F5344CB8AC3E}">
        <p14:creationId xmlns:p14="http://schemas.microsoft.com/office/powerpoint/2010/main" val="13836367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GB" dirty="0">
                <a:solidFill>
                  <a:srgbClr val="C00000"/>
                </a:solidFill>
              </a:rPr>
              <a:t/>
            </a:r>
            <a:br>
              <a:rPr lang="en-GB" dirty="0">
                <a:solidFill>
                  <a:srgbClr val="C00000"/>
                </a:solidFill>
              </a:rPr>
            </a:br>
            <a:endParaRPr lang="en-GB" dirty="0"/>
          </a:p>
        </p:txBody>
      </p:sp>
      <p:sp>
        <p:nvSpPr>
          <p:cNvPr id="7" name="Content Placeholder 6"/>
          <p:cNvSpPr>
            <a:spLocks noGrp="1"/>
          </p:cNvSpPr>
          <p:nvPr>
            <p:ph idx="1"/>
          </p:nvPr>
        </p:nvSpPr>
        <p:spPr>
          <a:xfrm>
            <a:off x="628651" y="1387097"/>
            <a:ext cx="7886700" cy="4485091"/>
          </a:xfrm>
        </p:spPr>
        <p:txBody>
          <a:bodyPr>
            <a:normAutofit/>
          </a:bodyPr>
          <a:lstStyle/>
          <a:p>
            <a:pPr marL="0" indent="0">
              <a:buNone/>
            </a:pPr>
            <a:r>
              <a:rPr lang="en-GB" sz="2000" dirty="0">
                <a:solidFill>
                  <a:schemeClr val="tx1"/>
                </a:solidFill>
              </a:rPr>
              <a:t>Substantial amendments require a favourable opinion from the REC, HRA and local Trust/Organisation before they can be implemented</a:t>
            </a:r>
          </a:p>
          <a:p>
            <a:pPr marL="0" indent="0">
              <a:buNone/>
            </a:pPr>
            <a:r>
              <a:rPr lang="en-GB" sz="2000" b="1" dirty="0">
                <a:solidFill>
                  <a:schemeClr val="tx1"/>
                </a:solidFill>
              </a:rPr>
              <a:t>Except where urgent safety measures need to be taken</a:t>
            </a:r>
          </a:p>
          <a:p>
            <a:endParaRPr lang="en-GB" sz="2000" dirty="0">
              <a:solidFill>
                <a:schemeClr val="tx1"/>
              </a:solidFill>
            </a:endParaRPr>
          </a:p>
          <a:p>
            <a:pPr marL="0" indent="0">
              <a:buNone/>
            </a:pPr>
            <a:r>
              <a:rPr lang="en-GB" sz="2000" dirty="0">
                <a:solidFill>
                  <a:schemeClr val="tx1"/>
                </a:solidFill>
              </a:rPr>
              <a:t>Amendments may result in changes to other essential documents (e.g. PIS/ICF)  </a:t>
            </a:r>
          </a:p>
          <a:p>
            <a:r>
              <a:rPr lang="en-GB" sz="2000" dirty="0">
                <a:solidFill>
                  <a:schemeClr val="tx1"/>
                </a:solidFill>
              </a:rPr>
              <a:t>New versions must not be used until appropriate approvals are obtained</a:t>
            </a:r>
          </a:p>
          <a:p>
            <a:pPr marL="0" indent="0">
              <a:buNone/>
            </a:pPr>
            <a:endParaRPr lang="en-GB" sz="2000" dirty="0">
              <a:solidFill>
                <a:schemeClr val="tx1"/>
              </a:solidFill>
            </a:endParaRPr>
          </a:p>
          <a:p>
            <a:pPr marL="0" indent="0">
              <a:buNone/>
            </a:pPr>
            <a:r>
              <a:rPr lang="en-GB" sz="2000" dirty="0">
                <a:solidFill>
                  <a:schemeClr val="tx1"/>
                </a:solidFill>
              </a:rPr>
              <a:t>Version control</a:t>
            </a:r>
          </a:p>
          <a:p>
            <a:r>
              <a:rPr lang="en-GB" sz="2000" dirty="0">
                <a:solidFill>
                  <a:schemeClr val="tx1"/>
                </a:solidFill>
              </a:rPr>
              <a:t>All study documents must be version controlled</a:t>
            </a:r>
          </a:p>
        </p:txBody>
      </p:sp>
      <p:sp>
        <p:nvSpPr>
          <p:cNvPr id="2" name="Rectangle 1"/>
          <p:cNvSpPr/>
          <p:nvPr/>
        </p:nvSpPr>
        <p:spPr>
          <a:xfrm>
            <a:off x="361508" y="6358269"/>
            <a:ext cx="2743200" cy="4841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099" name="Picture 3" descr="G:\Leicester Biomedical Research Centre_logo_outlined_RGB_CO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540" y="6215087"/>
            <a:ext cx="2926168" cy="69008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28650" y="598689"/>
            <a:ext cx="4193584" cy="584775"/>
          </a:xfrm>
          <a:prstGeom prst="rect">
            <a:avLst/>
          </a:prstGeom>
        </p:spPr>
        <p:txBody>
          <a:bodyPr wrap="none">
            <a:spAutoFit/>
          </a:bodyPr>
          <a:lstStyle/>
          <a:p>
            <a:r>
              <a:rPr lang="en-GB" sz="3200" dirty="0">
                <a:solidFill>
                  <a:srgbClr val="D81E05"/>
                </a:solidFill>
                <a:latin typeface="Arial" panose="020B0604020202020204" pitchFamily="34" charset="0"/>
                <a:cs typeface="Arial" panose="020B0604020202020204" pitchFamily="34" charset="0"/>
              </a:rPr>
              <a:t>Protocol Amendments</a:t>
            </a:r>
            <a:endParaRPr lang="en-GB" sz="3200" dirty="0"/>
          </a:p>
        </p:txBody>
      </p:sp>
    </p:spTree>
    <p:extLst>
      <p:ext uri="{BB962C8B-B14F-4D97-AF65-F5344CB8AC3E}">
        <p14:creationId xmlns:p14="http://schemas.microsoft.com/office/powerpoint/2010/main" val="18105059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alpha val="19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4019" y="2737937"/>
            <a:ext cx="7886700" cy="1325563"/>
          </a:xfrm>
        </p:spPr>
        <p:txBody>
          <a:bodyPr/>
          <a:lstStyle/>
          <a:p>
            <a:r>
              <a:rPr lang="en-GB" sz="2000" dirty="0"/>
              <a:t/>
            </a:r>
            <a:br>
              <a:rPr lang="en-GB" sz="2000" dirty="0"/>
            </a:br>
            <a:r>
              <a:rPr lang="en-GB" sz="2000" dirty="0"/>
              <a:t/>
            </a:r>
            <a:br>
              <a:rPr lang="en-GB" sz="2000" dirty="0"/>
            </a:br>
            <a:r>
              <a:rPr lang="en-GB" sz="2000" dirty="0"/>
              <a:t/>
            </a:r>
            <a:br>
              <a:rPr lang="en-GB" sz="2000" dirty="0"/>
            </a:br>
            <a:r>
              <a:rPr lang="en-GB" sz="2000" dirty="0"/>
              <a:t/>
            </a:r>
            <a:br>
              <a:rPr lang="en-GB" sz="2000" dirty="0"/>
            </a:br>
            <a:r>
              <a:rPr lang="en-GB" sz="2000" dirty="0"/>
              <a:t/>
            </a:r>
            <a:br>
              <a:rPr lang="en-GB" sz="2000" dirty="0"/>
            </a:br>
            <a:r>
              <a:rPr lang="en-GB" sz="2000" dirty="0"/>
              <a:t/>
            </a:r>
            <a:br>
              <a:rPr lang="en-GB" sz="2000" dirty="0"/>
            </a:br>
            <a:r>
              <a:rPr lang="en-GB" dirty="0"/>
              <a:t/>
            </a:r>
            <a:br>
              <a:rPr lang="en-GB" dirty="0"/>
            </a:br>
            <a:endParaRPr lang="en-GB" dirty="0"/>
          </a:p>
        </p:txBody>
      </p:sp>
      <p:sp>
        <p:nvSpPr>
          <p:cNvPr id="3" name="Rectangle 2"/>
          <p:cNvSpPr/>
          <p:nvPr/>
        </p:nvSpPr>
        <p:spPr>
          <a:xfrm>
            <a:off x="108136" y="13310"/>
            <a:ext cx="3074617" cy="667175"/>
          </a:xfrm>
          <a:prstGeom prst="rect">
            <a:avLst/>
          </a:prstGeom>
          <a:solidFill>
            <a:srgbClr val="F9DE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563" y="107398"/>
            <a:ext cx="2925763" cy="68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85492" y="1255473"/>
            <a:ext cx="3554178" cy="584775"/>
          </a:xfrm>
          <a:prstGeom prst="rect">
            <a:avLst/>
          </a:prstGeom>
        </p:spPr>
        <p:txBody>
          <a:bodyPr wrap="none">
            <a:spAutoFit/>
          </a:bodyPr>
          <a:lstStyle/>
          <a:p>
            <a:r>
              <a:rPr lang="en-GB" sz="3200" dirty="0">
                <a:solidFill>
                  <a:srgbClr val="C00000"/>
                </a:solidFill>
                <a:latin typeface="Arial" panose="020B0604020202020204" pitchFamily="34" charset="0"/>
                <a:cs typeface="Arial" panose="020B0604020202020204" pitchFamily="34" charset="0"/>
              </a:rPr>
              <a:t>Informed</a:t>
            </a:r>
            <a:r>
              <a:rPr lang="en-GB" sz="3200" b="1" dirty="0">
                <a:solidFill>
                  <a:srgbClr val="C00000"/>
                </a:solidFill>
                <a:latin typeface="Arial" panose="020B0604020202020204" pitchFamily="34" charset="0"/>
                <a:cs typeface="Arial" panose="020B0604020202020204" pitchFamily="34" charset="0"/>
              </a:rPr>
              <a:t> </a:t>
            </a:r>
            <a:r>
              <a:rPr lang="en-GB" sz="3200" dirty="0">
                <a:solidFill>
                  <a:srgbClr val="C00000"/>
                </a:solidFill>
                <a:latin typeface="Arial" panose="020B0604020202020204" pitchFamily="34" charset="0"/>
                <a:cs typeface="Arial" panose="020B0604020202020204" pitchFamily="34" charset="0"/>
              </a:rPr>
              <a:t>Consent</a:t>
            </a:r>
            <a:r>
              <a:rPr lang="en-GB" sz="3200" b="1" dirty="0">
                <a:solidFill>
                  <a:srgbClr val="C00000"/>
                </a:solidFill>
                <a:latin typeface="Arial" panose="020B0604020202020204" pitchFamily="34" charset="0"/>
                <a:cs typeface="Arial" panose="020B0604020202020204" pitchFamily="34" charset="0"/>
              </a:rPr>
              <a:t> </a:t>
            </a:r>
            <a:endParaRPr lang="en-GB" sz="3200" dirty="0"/>
          </a:p>
        </p:txBody>
      </p:sp>
      <p:sp>
        <p:nvSpPr>
          <p:cNvPr id="5" name="Rectangle 4"/>
          <p:cNvSpPr/>
          <p:nvPr/>
        </p:nvSpPr>
        <p:spPr>
          <a:xfrm>
            <a:off x="485492" y="2531122"/>
            <a:ext cx="6381243" cy="1323439"/>
          </a:xfrm>
          <a:prstGeom prst="rect">
            <a:avLst/>
          </a:prstGeom>
        </p:spPr>
        <p:txBody>
          <a:bodyPr wrap="square">
            <a:spAutoFit/>
          </a:bodyPr>
          <a:lstStyle/>
          <a:p>
            <a:r>
              <a:rPr lang="en-GB" sz="2000" dirty="0">
                <a:latin typeface="Arial" panose="020B0604020202020204" pitchFamily="34" charset="0"/>
                <a:cs typeface="Arial" panose="020B0604020202020204" pitchFamily="34" charset="0"/>
              </a:rPr>
              <a:t>At the end of this section you will:</a:t>
            </a:r>
            <a:br>
              <a:rPr lang="en-GB" sz="2000" dirty="0">
                <a:latin typeface="Arial" panose="020B0604020202020204" pitchFamily="34" charset="0"/>
                <a:cs typeface="Arial" panose="020B0604020202020204" pitchFamily="34" charset="0"/>
              </a:rPr>
            </a:br>
            <a:r>
              <a:rPr lang="en-GB" sz="2000" dirty="0">
                <a:latin typeface="Arial" panose="020B0604020202020204" pitchFamily="34" charset="0"/>
                <a:cs typeface="Arial" panose="020B0604020202020204" pitchFamily="34" charset="0"/>
              </a:rPr>
              <a:t>	</a:t>
            </a:r>
            <a:br>
              <a:rPr lang="en-GB" sz="2000" dirty="0">
                <a:latin typeface="Arial" panose="020B0604020202020204" pitchFamily="34" charset="0"/>
                <a:cs typeface="Arial" panose="020B0604020202020204" pitchFamily="34" charset="0"/>
              </a:rPr>
            </a:br>
            <a:r>
              <a:rPr lang="en-GB" sz="2000" dirty="0">
                <a:latin typeface="Arial" panose="020B0604020202020204" pitchFamily="34" charset="0"/>
                <a:cs typeface="Arial" panose="020B0604020202020204" pitchFamily="34" charset="0"/>
              </a:rPr>
              <a:t>Understand your responsibilities in the consent process</a:t>
            </a:r>
            <a:endParaRPr lang="en-GB" sz="2000" dirty="0"/>
          </a:p>
        </p:txBody>
      </p:sp>
    </p:spTree>
    <p:extLst>
      <p:ext uri="{BB962C8B-B14F-4D97-AF65-F5344CB8AC3E}">
        <p14:creationId xmlns:p14="http://schemas.microsoft.com/office/powerpoint/2010/main" val="22978868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GB" dirty="0">
                <a:solidFill>
                  <a:srgbClr val="C00000"/>
                </a:solidFill>
              </a:rPr>
              <a:t/>
            </a:r>
            <a:br>
              <a:rPr lang="en-GB" dirty="0">
                <a:solidFill>
                  <a:srgbClr val="C00000"/>
                </a:solidFill>
              </a:rPr>
            </a:br>
            <a:endParaRPr lang="en-GB" dirty="0"/>
          </a:p>
        </p:txBody>
      </p:sp>
      <p:sp>
        <p:nvSpPr>
          <p:cNvPr id="2" name="Rectangle 1"/>
          <p:cNvSpPr/>
          <p:nvPr/>
        </p:nvSpPr>
        <p:spPr>
          <a:xfrm>
            <a:off x="361508" y="6358269"/>
            <a:ext cx="2743200" cy="4841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099" name="Picture 3" descr="G:\Leicester Biomedical Research Centre_logo_outlined_RGB_CO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540" y="6215087"/>
            <a:ext cx="2926168" cy="69008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959557" y="628614"/>
            <a:ext cx="5035353" cy="584775"/>
          </a:xfrm>
          <a:prstGeom prst="rect">
            <a:avLst/>
          </a:prstGeom>
        </p:spPr>
        <p:txBody>
          <a:bodyPr wrap="none">
            <a:spAutoFit/>
          </a:bodyPr>
          <a:lstStyle/>
          <a:p>
            <a:r>
              <a:rPr lang="en-GB" sz="3200" dirty="0">
                <a:solidFill>
                  <a:srgbClr val="D81E05"/>
                </a:solidFill>
                <a:latin typeface="Arial" panose="020B0604020202020204" pitchFamily="34" charset="0"/>
                <a:cs typeface="Arial" panose="020B0604020202020204" pitchFamily="34" charset="0"/>
              </a:rPr>
              <a:t>What is informed consent?</a:t>
            </a:r>
            <a:endParaRPr lang="en-GB" sz="3200" dirty="0"/>
          </a:p>
        </p:txBody>
      </p:sp>
      <p:sp>
        <p:nvSpPr>
          <p:cNvPr id="8" name="Content Placeholder 5"/>
          <p:cNvSpPr>
            <a:spLocks noGrp="1"/>
          </p:cNvSpPr>
          <p:nvPr>
            <p:ph idx="1"/>
          </p:nvPr>
        </p:nvSpPr>
        <p:spPr>
          <a:xfrm>
            <a:off x="628650" y="1268215"/>
            <a:ext cx="7572671" cy="3623056"/>
          </a:xfrm>
          <a:prstGeom prst="roundRect">
            <a:avLst/>
          </a:prstGeom>
          <a:solidFill>
            <a:schemeClr val="bg1">
              <a:lumMod val="85000"/>
            </a:schemeClr>
          </a:solidFill>
          <a:ln>
            <a:noFill/>
          </a:ln>
        </p:spPr>
        <p:style>
          <a:lnRef idx="0">
            <a:schemeClr val="accent3"/>
          </a:lnRef>
          <a:fillRef idx="3">
            <a:schemeClr val="accent3"/>
          </a:fillRef>
          <a:effectRef idx="3">
            <a:schemeClr val="accent3"/>
          </a:effectRef>
          <a:fontRef idx="minor">
            <a:schemeClr val="lt1"/>
          </a:fontRef>
        </p:style>
        <p:txBody>
          <a:bodyPr anchor="ctr"/>
          <a:lstStyle/>
          <a:p>
            <a:pPr algn="r">
              <a:spcBef>
                <a:spcPct val="20000"/>
              </a:spcBef>
              <a:defRPr/>
            </a:pPr>
            <a:r>
              <a:rPr lang="en-GB" kern="0" dirty="0">
                <a:solidFill>
                  <a:srgbClr val="000000"/>
                </a:solidFill>
              </a:rPr>
              <a:t>ICH-GCP E6 Document 1.28 (1996)</a:t>
            </a:r>
          </a:p>
          <a:p>
            <a:pPr marL="342891">
              <a:spcBef>
                <a:spcPct val="20000"/>
              </a:spcBef>
              <a:defRPr/>
            </a:pPr>
            <a:r>
              <a:rPr lang="en-GB" kern="0" dirty="0">
                <a:solidFill>
                  <a:srgbClr val="000000"/>
                </a:solidFill>
              </a:rPr>
              <a:t>A process by which a subject </a:t>
            </a:r>
            <a:r>
              <a:rPr lang="en-GB" b="1" kern="0" dirty="0">
                <a:solidFill>
                  <a:srgbClr val="000000"/>
                </a:solidFill>
              </a:rPr>
              <a:t>voluntarily confirms </a:t>
            </a:r>
            <a:r>
              <a:rPr lang="en-GB" kern="0" dirty="0">
                <a:solidFill>
                  <a:srgbClr val="000000"/>
                </a:solidFill>
              </a:rPr>
              <a:t>his/her willingness to participate in a trial, after having been </a:t>
            </a:r>
            <a:r>
              <a:rPr lang="en-GB" b="1" kern="0" dirty="0">
                <a:solidFill>
                  <a:srgbClr val="000000"/>
                </a:solidFill>
              </a:rPr>
              <a:t>informed of all aspects of the trial</a:t>
            </a:r>
            <a:r>
              <a:rPr lang="en-GB" kern="0" dirty="0">
                <a:solidFill>
                  <a:srgbClr val="000000"/>
                </a:solidFill>
              </a:rPr>
              <a:t> that are relevant to the subjects decision to participate.  Informed consent is </a:t>
            </a:r>
            <a:r>
              <a:rPr lang="en-GB" b="1" kern="0" dirty="0">
                <a:solidFill>
                  <a:srgbClr val="000000"/>
                </a:solidFill>
              </a:rPr>
              <a:t>documented</a:t>
            </a:r>
            <a:r>
              <a:rPr lang="en-GB" kern="0" dirty="0">
                <a:solidFill>
                  <a:srgbClr val="000000"/>
                </a:solidFill>
              </a:rPr>
              <a:t> by means of a </a:t>
            </a:r>
            <a:r>
              <a:rPr lang="en-GB" b="1" kern="0" dirty="0">
                <a:solidFill>
                  <a:srgbClr val="000000"/>
                </a:solidFill>
              </a:rPr>
              <a:t>written, signed and dated Informed Consent Form.</a:t>
            </a:r>
          </a:p>
        </p:txBody>
      </p:sp>
      <p:sp>
        <p:nvSpPr>
          <p:cNvPr id="4" name="Rectangle 3"/>
          <p:cNvSpPr/>
          <p:nvPr/>
        </p:nvSpPr>
        <p:spPr>
          <a:xfrm>
            <a:off x="959555" y="4972065"/>
            <a:ext cx="4572000" cy="1323439"/>
          </a:xfrm>
          <a:prstGeom prst="rect">
            <a:avLst/>
          </a:prstGeom>
        </p:spPr>
        <p:txBody>
          <a:bodyPr>
            <a:spAutoFit/>
          </a:bodyPr>
          <a:lstStyle/>
          <a:p>
            <a:r>
              <a:rPr lang="en-US" sz="2000" dirty="0">
                <a:latin typeface="Arial" panose="020B0604020202020204" pitchFamily="34" charset="0"/>
                <a:cs typeface="Arial" panose="020B0604020202020204" pitchFamily="34" charset="0"/>
              </a:rPr>
              <a:t>In order to be valid, consent should be:</a:t>
            </a:r>
          </a:p>
          <a:p>
            <a:pPr marL="171446" indent="-171446">
              <a:buFont typeface="Arial" pitchFamily="34" charset="0"/>
              <a:buChar char="•"/>
            </a:pPr>
            <a:r>
              <a:rPr lang="en-US" sz="2000" dirty="0">
                <a:latin typeface="Arial" panose="020B0604020202020204" pitchFamily="34" charset="0"/>
                <a:cs typeface="Arial" panose="020B0604020202020204" pitchFamily="34" charset="0"/>
              </a:rPr>
              <a:t>Voluntary</a:t>
            </a:r>
          </a:p>
          <a:p>
            <a:pPr marL="171446" indent="-171446">
              <a:buFont typeface="Arial" pitchFamily="34" charset="0"/>
              <a:buChar char="•"/>
            </a:pPr>
            <a:r>
              <a:rPr lang="en-US" sz="2000" dirty="0">
                <a:latin typeface="Arial" panose="020B0604020202020204" pitchFamily="34" charset="0"/>
                <a:cs typeface="Arial" panose="020B0604020202020204" pitchFamily="34" charset="0"/>
              </a:rPr>
              <a:t>Informed</a:t>
            </a:r>
          </a:p>
          <a:p>
            <a:pPr marL="171446" indent="-171446">
              <a:buFont typeface="Arial" pitchFamily="34" charset="0"/>
              <a:buChar char="•"/>
            </a:pPr>
            <a:r>
              <a:rPr lang="en-US" sz="2000" dirty="0">
                <a:latin typeface="Arial" panose="020B0604020202020204" pitchFamily="34" charset="0"/>
                <a:cs typeface="Arial" panose="020B0604020202020204" pitchFamily="34" charset="0"/>
              </a:rPr>
              <a:t>Competent</a:t>
            </a:r>
          </a:p>
        </p:txBody>
      </p:sp>
    </p:spTree>
    <p:extLst>
      <p:ext uri="{BB962C8B-B14F-4D97-AF65-F5344CB8AC3E}">
        <p14:creationId xmlns:p14="http://schemas.microsoft.com/office/powerpoint/2010/main" val="4612739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GB" dirty="0">
                <a:solidFill>
                  <a:srgbClr val="C00000"/>
                </a:solidFill>
              </a:rPr>
              <a:t/>
            </a:r>
            <a:br>
              <a:rPr lang="en-GB" dirty="0">
                <a:solidFill>
                  <a:srgbClr val="C00000"/>
                </a:solidFill>
              </a:rPr>
            </a:br>
            <a:endParaRPr lang="en-GB" dirty="0"/>
          </a:p>
        </p:txBody>
      </p:sp>
      <p:sp>
        <p:nvSpPr>
          <p:cNvPr id="2" name="Rectangle 1"/>
          <p:cNvSpPr/>
          <p:nvPr/>
        </p:nvSpPr>
        <p:spPr>
          <a:xfrm>
            <a:off x="361508" y="6358269"/>
            <a:ext cx="2743200" cy="4841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099" name="Picture 3" descr="G:\Leicester Biomedical Research Centre_logo_outlined_RGB_CO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540" y="6215087"/>
            <a:ext cx="2926168" cy="69008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42020" y="619857"/>
            <a:ext cx="6149440" cy="584775"/>
          </a:xfrm>
          <a:prstGeom prst="rect">
            <a:avLst/>
          </a:prstGeom>
        </p:spPr>
        <p:txBody>
          <a:bodyPr wrap="none">
            <a:spAutoFit/>
          </a:bodyPr>
          <a:lstStyle/>
          <a:p>
            <a:r>
              <a:rPr lang="en-GB" sz="3200" dirty="0">
                <a:solidFill>
                  <a:srgbClr val="C00000"/>
                </a:solidFill>
                <a:latin typeface="Arial" panose="020B0604020202020204" pitchFamily="34" charset="0"/>
                <a:cs typeface="Arial" panose="020B0604020202020204" pitchFamily="34" charset="0"/>
              </a:rPr>
              <a:t>The process of informed consent</a:t>
            </a:r>
            <a:endParaRPr lang="en-GB" sz="3200" dirty="0"/>
          </a:p>
        </p:txBody>
      </p:sp>
      <p:sp>
        <p:nvSpPr>
          <p:cNvPr id="9" name="Right Arrow 8"/>
          <p:cNvSpPr/>
          <p:nvPr/>
        </p:nvSpPr>
        <p:spPr>
          <a:xfrm>
            <a:off x="1093050" y="1288439"/>
            <a:ext cx="6957903" cy="4281124"/>
          </a:xfrm>
          <a:prstGeom prst="rightArrow">
            <a:avLst/>
          </a:prstGeom>
          <a:scene3d>
            <a:camera prst="orthographicFront"/>
            <a:lightRig rig="threePt" dir="t">
              <a:rot lat="0" lon="0" rev="7500000"/>
            </a:lightRig>
          </a:scene3d>
          <a:sp3d z="-152400" extrusionH="63500" prstMaterial="matte">
            <a:bevelT w="144450" h="6350" prst="relaxedInset"/>
            <a:contourClr>
              <a:schemeClr val="bg1"/>
            </a:contourClr>
          </a:sp3d>
        </p:spPr>
        <p:style>
          <a:lnRef idx="0">
            <a:schemeClr val="dk2">
              <a:hueOff val="0"/>
              <a:satOff val="0"/>
              <a:lumOff val="0"/>
              <a:alphaOff val="0"/>
            </a:schemeClr>
          </a:lnRef>
          <a:fillRef idx="3">
            <a:schemeClr val="dk2">
              <a:tint val="40000"/>
              <a:hueOff val="0"/>
              <a:satOff val="0"/>
              <a:lumOff val="0"/>
              <a:alphaOff val="0"/>
            </a:schemeClr>
          </a:fillRef>
          <a:effectRef idx="0">
            <a:schemeClr val="dk2">
              <a:tint val="40000"/>
              <a:hueOff val="0"/>
              <a:satOff val="0"/>
              <a:lumOff val="0"/>
              <a:alphaOff val="0"/>
            </a:schemeClr>
          </a:effectRef>
          <a:fontRef idx="minor">
            <a:schemeClr val="dk1">
              <a:hueOff val="0"/>
              <a:satOff val="0"/>
              <a:lumOff val="0"/>
              <a:alphaOff val="0"/>
            </a:schemeClr>
          </a:fontRef>
        </p:style>
      </p:sp>
      <p:pic>
        <p:nvPicPr>
          <p:cNvPr id="7" name="Picture 6"/>
          <p:cNvPicPr>
            <a:picLocks noChangeAspect="1"/>
          </p:cNvPicPr>
          <p:nvPr/>
        </p:nvPicPr>
        <p:blipFill>
          <a:blip r:embed="rId3"/>
          <a:stretch>
            <a:fillRect/>
          </a:stretch>
        </p:blipFill>
        <p:spPr>
          <a:xfrm>
            <a:off x="556817" y="1299457"/>
            <a:ext cx="8285183" cy="4316343"/>
          </a:xfrm>
          <a:prstGeom prst="rect">
            <a:avLst/>
          </a:prstGeom>
        </p:spPr>
      </p:pic>
      <p:sp>
        <p:nvSpPr>
          <p:cNvPr id="11" name="TextBox 10"/>
          <p:cNvSpPr txBox="1"/>
          <p:nvPr/>
        </p:nvSpPr>
        <p:spPr>
          <a:xfrm>
            <a:off x="628651" y="1555729"/>
            <a:ext cx="1858888" cy="861774"/>
          </a:xfrm>
          <a:prstGeom prst="rect">
            <a:avLst/>
          </a:prstGeom>
          <a:noFill/>
        </p:spPr>
        <p:txBody>
          <a:bodyPr wrap="square" rtlCol="0">
            <a:spAutoFit/>
          </a:bodyPr>
          <a:lstStyle/>
          <a:p>
            <a:pPr algn="ctr"/>
            <a:r>
              <a:rPr lang="en-GB" sz="1000" b="1" dirty="0" smtClean="0">
                <a:latin typeface="Arial" panose="020B0604020202020204" pitchFamily="34" charset="0"/>
                <a:cs typeface="Arial" panose="020B0604020202020204" pitchFamily="34" charset="0"/>
              </a:rPr>
              <a:t>At same time as NHS HC invite or opportunistically. Delivered via text link to website, invite letter or verbally </a:t>
            </a:r>
          </a:p>
        </p:txBody>
      </p:sp>
      <p:sp>
        <p:nvSpPr>
          <p:cNvPr id="12" name="TextBox 11"/>
          <p:cNvSpPr txBox="1"/>
          <p:nvPr/>
        </p:nvSpPr>
        <p:spPr>
          <a:xfrm>
            <a:off x="2463700" y="1609625"/>
            <a:ext cx="3220663" cy="553998"/>
          </a:xfrm>
          <a:prstGeom prst="rect">
            <a:avLst/>
          </a:prstGeom>
          <a:noFill/>
        </p:spPr>
        <p:txBody>
          <a:bodyPr wrap="square" rtlCol="0">
            <a:spAutoFit/>
          </a:bodyPr>
          <a:lstStyle/>
          <a:p>
            <a:pPr algn="ctr"/>
            <a:r>
              <a:rPr lang="en-GB" sz="1000" b="1" dirty="0">
                <a:latin typeface="Arial" panose="020B0604020202020204" pitchFamily="34" charset="0"/>
                <a:cs typeface="Arial" panose="020B0604020202020204" pitchFamily="34" charset="0"/>
              </a:rPr>
              <a:t>Abbreviated information </a:t>
            </a:r>
          </a:p>
          <a:p>
            <a:pPr algn="ctr"/>
            <a:r>
              <a:rPr lang="en-GB" sz="1000" b="1" dirty="0">
                <a:latin typeface="Arial" panose="020B0604020202020204" pitchFamily="34" charset="0"/>
                <a:cs typeface="Arial" panose="020B0604020202020204" pitchFamily="34" charset="0"/>
              </a:rPr>
              <a:t>(opportunistic/NHS HC </a:t>
            </a:r>
            <a:r>
              <a:rPr lang="en-GB" sz="1000" b="1" dirty="0" smtClean="0">
                <a:latin typeface="Arial" panose="020B0604020202020204" pitchFamily="34" charset="0"/>
                <a:cs typeface="Arial" panose="020B0604020202020204" pitchFamily="34" charset="0"/>
              </a:rPr>
              <a:t>appointment, witnessed) </a:t>
            </a:r>
            <a:endParaRPr lang="en-GB" sz="1000" b="1" dirty="0">
              <a:latin typeface="Arial" panose="020B0604020202020204" pitchFamily="34" charset="0"/>
              <a:cs typeface="Arial" panose="020B0604020202020204" pitchFamily="34" charset="0"/>
            </a:endParaRPr>
          </a:p>
          <a:p>
            <a:pPr algn="ctr"/>
            <a:r>
              <a:rPr lang="en-GB" sz="1000" b="1" dirty="0" smtClean="0">
                <a:latin typeface="Arial" panose="020B0604020202020204" pitchFamily="34" charset="0"/>
                <a:cs typeface="Arial" panose="020B0604020202020204" pitchFamily="34" charset="0"/>
              </a:rPr>
              <a:t>Full </a:t>
            </a:r>
            <a:r>
              <a:rPr lang="en-GB" sz="1000" b="1" dirty="0">
                <a:latin typeface="Arial" panose="020B0604020202020204" pitchFamily="34" charset="0"/>
                <a:cs typeface="Arial" panose="020B0604020202020204" pitchFamily="34" charset="0"/>
              </a:rPr>
              <a:t>information </a:t>
            </a:r>
            <a:r>
              <a:rPr lang="en-GB" sz="1000" b="1" dirty="0" smtClean="0">
                <a:latin typeface="Arial" panose="020B0604020202020204" pitchFamily="34" charset="0"/>
                <a:cs typeface="Arial" panose="020B0604020202020204" pitchFamily="34" charset="0"/>
              </a:rPr>
              <a:t>(NHS </a:t>
            </a:r>
            <a:r>
              <a:rPr lang="en-GB" sz="1000" b="1" dirty="0">
                <a:latin typeface="Arial" panose="020B0604020202020204" pitchFamily="34" charset="0"/>
                <a:cs typeface="Arial" panose="020B0604020202020204" pitchFamily="34" charset="0"/>
              </a:rPr>
              <a:t>HC </a:t>
            </a:r>
            <a:r>
              <a:rPr lang="en-GB" sz="1000" b="1" dirty="0" smtClean="0">
                <a:latin typeface="Arial" panose="020B0604020202020204" pitchFamily="34" charset="0"/>
                <a:cs typeface="Arial" panose="020B0604020202020204" pitchFamily="34" charset="0"/>
              </a:rPr>
              <a:t>Mailshot, unwitnessed) </a:t>
            </a:r>
            <a:endParaRPr lang="en-GB" sz="1000" b="1" dirty="0">
              <a:latin typeface="Arial" panose="020B0604020202020204" pitchFamily="34" charset="0"/>
              <a:cs typeface="Arial" panose="020B0604020202020204" pitchFamily="34" charset="0"/>
            </a:endParaRPr>
          </a:p>
        </p:txBody>
      </p:sp>
      <p:cxnSp>
        <p:nvCxnSpPr>
          <p:cNvPr id="8" name="Straight Arrow Connector 7"/>
          <p:cNvCxnSpPr/>
          <p:nvPr/>
        </p:nvCxnSpPr>
        <p:spPr>
          <a:xfrm flipH="1">
            <a:off x="1564851" y="2371486"/>
            <a:ext cx="1" cy="1891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3970168" y="2217871"/>
            <a:ext cx="0" cy="3072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2277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GB" sz="3600" dirty="0">
                <a:solidFill>
                  <a:srgbClr val="C00000"/>
                </a:solidFill>
              </a:rPr>
              <a:t>Introduction</a:t>
            </a:r>
            <a:r>
              <a:rPr lang="en-GB" dirty="0">
                <a:solidFill>
                  <a:srgbClr val="C00000"/>
                </a:solidFill>
              </a:rPr>
              <a:t/>
            </a:r>
            <a:br>
              <a:rPr lang="en-GB" dirty="0">
                <a:solidFill>
                  <a:srgbClr val="C00000"/>
                </a:solidFill>
              </a:rPr>
            </a:br>
            <a:endParaRPr lang="en-GB" dirty="0"/>
          </a:p>
        </p:txBody>
      </p:sp>
      <p:sp>
        <p:nvSpPr>
          <p:cNvPr id="7" name="Content Placeholder 6"/>
          <p:cNvSpPr>
            <a:spLocks noGrp="1"/>
          </p:cNvSpPr>
          <p:nvPr>
            <p:ph idx="1"/>
          </p:nvPr>
        </p:nvSpPr>
        <p:spPr/>
        <p:txBody>
          <a:bodyPr/>
          <a:lstStyle/>
          <a:p>
            <a:endParaRPr lang="en-US" dirty="0"/>
          </a:p>
          <a:p>
            <a:endParaRPr lang="en-GB" dirty="0"/>
          </a:p>
        </p:txBody>
      </p:sp>
      <p:sp>
        <p:nvSpPr>
          <p:cNvPr id="2" name="Rectangle 1"/>
          <p:cNvSpPr/>
          <p:nvPr/>
        </p:nvSpPr>
        <p:spPr>
          <a:xfrm>
            <a:off x="361508" y="6358269"/>
            <a:ext cx="2743200" cy="4841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099" name="Picture 3" descr="G:\Leicester Biomedical Research Centre_logo_outlined_RGB_CO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540" y="6215087"/>
            <a:ext cx="2926168" cy="69008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stretch>
            <a:fillRect/>
          </a:stretch>
        </p:blipFill>
        <p:spPr>
          <a:xfrm>
            <a:off x="456845" y="1017823"/>
            <a:ext cx="8230313" cy="4822355"/>
          </a:xfrm>
          <a:prstGeom prst="rect">
            <a:avLst/>
          </a:prstGeom>
        </p:spPr>
      </p:pic>
    </p:spTree>
    <p:extLst>
      <p:ext uri="{BB962C8B-B14F-4D97-AF65-F5344CB8AC3E}">
        <p14:creationId xmlns:p14="http://schemas.microsoft.com/office/powerpoint/2010/main" val="17015053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GB" dirty="0">
                <a:solidFill>
                  <a:srgbClr val="C00000"/>
                </a:solidFill>
              </a:rPr>
              <a:t/>
            </a:r>
            <a:br>
              <a:rPr lang="en-GB" dirty="0">
                <a:solidFill>
                  <a:srgbClr val="C00000"/>
                </a:solidFill>
              </a:rPr>
            </a:br>
            <a:endParaRPr lang="en-GB" dirty="0"/>
          </a:p>
        </p:txBody>
      </p:sp>
      <p:sp>
        <p:nvSpPr>
          <p:cNvPr id="2" name="Rectangle 1"/>
          <p:cNvSpPr/>
          <p:nvPr/>
        </p:nvSpPr>
        <p:spPr>
          <a:xfrm>
            <a:off x="361508" y="6358269"/>
            <a:ext cx="2743200" cy="4841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099" name="Picture 3" descr="G:\Leicester Biomedical Research Centre_logo_outlined_RGB_CO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540" y="6215087"/>
            <a:ext cx="2926168" cy="69008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28652" y="619857"/>
            <a:ext cx="5195653" cy="584775"/>
          </a:xfrm>
          <a:prstGeom prst="rect">
            <a:avLst/>
          </a:prstGeom>
        </p:spPr>
        <p:txBody>
          <a:bodyPr wrap="none">
            <a:spAutoFit/>
          </a:bodyPr>
          <a:lstStyle/>
          <a:p>
            <a:r>
              <a:rPr lang="en-GB" sz="3200" dirty="0">
                <a:solidFill>
                  <a:srgbClr val="D81E05"/>
                </a:solidFill>
                <a:latin typeface="Arial" panose="020B0604020202020204" pitchFamily="34" charset="0"/>
                <a:cs typeface="Arial" panose="020B0604020202020204" pitchFamily="34" charset="0"/>
              </a:rPr>
              <a:t>Witnessed consent process</a:t>
            </a:r>
            <a:endParaRPr lang="en-GB" sz="3200" dirty="0"/>
          </a:p>
        </p:txBody>
      </p:sp>
      <p:sp>
        <p:nvSpPr>
          <p:cNvPr id="7" name="Rectangle 6"/>
          <p:cNvSpPr/>
          <p:nvPr/>
        </p:nvSpPr>
        <p:spPr>
          <a:xfrm>
            <a:off x="628651" y="1997841"/>
            <a:ext cx="7676363" cy="2862322"/>
          </a:xfrm>
          <a:prstGeom prst="rect">
            <a:avLst/>
          </a:prstGeom>
        </p:spPr>
        <p:txBody>
          <a:bodyPr wrap="square">
            <a:spAutoFit/>
          </a:bodyPr>
          <a:lstStyle/>
          <a:p>
            <a:r>
              <a:rPr lang="en-GB" sz="2000" dirty="0">
                <a:latin typeface="Arial" panose="020B0604020202020204" pitchFamily="34" charset="0"/>
                <a:cs typeface="Arial" panose="020B0604020202020204" pitchFamily="34" charset="0"/>
              </a:rPr>
              <a:t>The witnessed process can be used opportunistically when patients attend for a clinical visit and have a NHS Health Check </a:t>
            </a:r>
          </a:p>
          <a:p>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or when they attend specifically for a NHS Health Check </a:t>
            </a:r>
          </a:p>
          <a:p>
            <a:endParaRPr lang="en-GB" sz="2000" dirty="0">
              <a:latin typeface="Arial" panose="020B0604020202020204" pitchFamily="34" charset="0"/>
              <a:cs typeface="Arial" panose="020B0604020202020204" pitchFamily="34" charset="0"/>
            </a:endParaRPr>
          </a:p>
          <a:p>
            <a:endParaRPr lang="en-GB" sz="2000" dirty="0">
              <a:latin typeface="Arial" panose="020B0604020202020204" pitchFamily="34" charset="0"/>
              <a:cs typeface="Arial" panose="020B0604020202020204" pitchFamily="34" charset="0"/>
            </a:endParaRPr>
          </a:p>
          <a:p>
            <a:pPr marL="342891" indent="-342891">
              <a:buFont typeface="Arial" panose="020B0604020202020204" pitchFamily="34" charset="0"/>
              <a:buChar char="•"/>
            </a:pPr>
            <a:r>
              <a:rPr lang="en-GB" sz="2000" dirty="0">
                <a:latin typeface="Arial" panose="020B0604020202020204" pitchFamily="34" charset="0"/>
                <a:cs typeface="Arial" panose="020B0604020202020204" pitchFamily="34" charset="0"/>
              </a:rPr>
              <a:t>Discuss concept of study</a:t>
            </a:r>
          </a:p>
          <a:p>
            <a:endParaRPr lang="en-GB" sz="2000" dirty="0">
              <a:latin typeface="Arial" panose="020B0604020202020204" pitchFamily="34" charset="0"/>
              <a:cs typeface="Arial" panose="020B0604020202020204" pitchFamily="34" charset="0"/>
            </a:endParaRPr>
          </a:p>
          <a:p>
            <a:pPr marL="342891" indent="-342891">
              <a:buFont typeface="Arial" panose="020B0604020202020204" pitchFamily="34" charset="0"/>
              <a:buChar char="•"/>
            </a:pPr>
            <a:r>
              <a:rPr lang="en-GB" sz="2000" dirty="0">
                <a:latin typeface="Arial" panose="020B0604020202020204" pitchFamily="34" charset="0"/>
                <a:cs typeface="Arial" panose="020B0604020202020204" pitchFamily="34" charset="0"/>
              </a:rPr>
              <a:t>If interested provide verbal information</a:t>
            </a:r>
          </a:p>
        </p:txBody>
      </p:sp>
    </p:spTree>
    <p:extLst>
      <p:ext uri="{BB962C8B-B14F-4D97-AF65-F5344CB8AC3E}">
        <p14:creationId xmlns:p14="http://schemas.microsoft.com/office/powerpoint/2010/main" val="38272371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GB" dirty="0">
                <a:solidFill>
                  <a:srgbClr val="C00000"/>
                </a:solidFill>
              </a:rPr>
              <a:t/>
            </a:r>
            <a:br>
              <a:rPr lang="en-GB" dirty="0">
                <a:solidFill>
                  <a:srgbClr val="C00000"/>
                </a:solidFill>
              </a:rPr>
            </a:br>
            <a:endParaRPr lang="en-GB" dirty="0"/>
          </a:p>
        </p:txBody>
      </p:sp>
      <p:sp>
        <p:nvSpPr>
          <p:cNvPr id="2" name="Rectangle 1"/>
          <p:cNvSpPr/>
          <p:nvPr/>
        </p:nvSpPr>
        <p:spPr>
          <a:xfrm>
            <a:off x="361508" y="6358269"/>
            <a:ext cx="2743200" cy="4841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099" name="Picture 3" descr="G:\Leicester Biomedical Research Centre_logo_outlined_RGB_CO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540" y="6215087"/>
            <a:ext cx="2926168" cy="69008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28651" y="619857"/>
            <a:ext cx="3714478" cy="584775"/>
          </a:xfrm>
          <a:prstGeom prst="rect">
            <a:avLst/>
          </a:prstGeom>
        </p:spPr>
        <p:txBody>
          <a:bodyPr wrap="none">
            <a:spAutoFit/>
          </a:bodyPr>
          <a:lstStyle/>
          <a:p>
            <a:r>
              <a:rPr lang="en-GB" sz="3200" dirty="0">
                <a:solidFill>
                  <a:srgbClr val="C00000"/>
                </a:solidFill>
                <a:latin typeface="Arial" panose="020B0604020202020204" pitchFamily="34" charset="0"/>
                <a:cs typeface="Arial" panose="020B0604020202020204" pitchFamily="34" charset="0"/>
              </a:rPr>
              <a:t>Provide information</a:t>
            </a:r>
            <a:endParaRPr lang="en-GB" sz="3200" dirty="0"/>
          </a:p>
        </p:txBody>
      </p:sp>
      <p:sp>
        <p:nvSpPr>
          <p:cNvPr id="4" name="Rectangle 3"/>
          <p:cNvSpPr/>
          <p:nvPr/>
        </p:nvSpPr>
        <p:spPr>
          <a:xfrm>
            <a:off x="553045" y="1204631"/>
            <a:ext cx="8242163" cy="5016758"/>
          </a:xfrm>
          <a:prstGeom prst="rect">
            <a:avLst/>
          </a:prstGeom>
        </p:spPr>
        <p:txBody>
          <a:bodyPr wrap="square">
            <a:spAutoFit/>
          </a:bodyPr>
          <a:lstStyle/>
          <a:p>
            <a:r>
              <a:rPr lang="en-GB" sz="2000" dirty="0">
                <a:latin typeface="Arial" panose="020B0604020202020204" pitchFamily="34" charset="0"/>
                <a:cs typeface="Arial" panose="020B0604020202020204" pitchFamily="34" charset="0"/>
              </a:rPr>
              <a:t>Verbal information</a:t>
            </a:r>
          </a:p>
          <a:p>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Key points to relay to participant:</a:t>
            </a:r>
          </a:p>
          <a:p>
            <a:endParaRPr lang="en-GB" sz="2000" dirty="0">
              <a:latin typeface="Arial" panose="020B0604020202020204" pitchFamily="34" charset="0"/>
              <a:cs typeface="Arial" panose="020B0604020202020204" pitchFamily="34" charset="0"/>
            </a:endParaRPr>
          </a:p>
          <a:p>
            <a:pPr marL="285744" indent="-285744">
              <a:buFont typeface="Arial" panose="020B0604020202020204" pitchFamily="34" charset="0"/>
              <a:buChar char="•"/>
            </a:pPr>
            <a:r>
              <a:rPr lang="en-GB" sz="2000" dirty="0">
                <a:latin typeface="Arial" panose="020B0604020202020204" pitchFamily="34" charset="0"/>
                <a:cs typeface="Arial" panose="020B0604020202020204" pitchFamily="34" charset="0"/>
              </a:rPr>
              <a:t>Purpose</a:t>
            </a:r>
          </a:p>
          <a:p>
            <a:endParaRPr lang="en-GB" sz="2000" dirty="0">
              <a:latin typeface="Arial" panose="020B0604020202020204" pitchFamily="34" charset="0"/>
              <a:cs typeface="Arial" panose="020B0604020202020204" pitchFamily="34" charset="0"/>
            </a:endParaRPr>
          </a:p>
          <a:p>
            <a:pPr marL="285744" indent="-285744">
              <a:buFont typeface="Arial" panose="020B0604020202020204" pitchFamily="34" charset="0"/>
              <a:buChar char="•"/>
            </a:pPr>
            <a:r>
              <a:rPr lang="en-GB" sz="2000" dirty="0">
                <a:latin typeface="Arial" panose="020B0604020202020204" pitchFamily="34" charset="0"/>
                <a:cs typeface="Arial" panose="020B0604020202020204" pitchFamily="34" charset="0"/>
              </a:rPr>
              <a:t>Voluntary/right to withdraw/will not effect their care</a:t>
            </a:r>
          </a:p>
          <a:p>
            <a:endParaRPr lang="en-GB" sz="2000" dirty="0">
              <a:latin typeface="Arial" panose="020B0604020202020204" pitchFamily="34" charset="0"/>
              <a:cs typeface="Arial" panose="020B0604020202020204" pitchFamily="34" charset="0"/>
            </a:endParaRPr>
          </a:p>
          <a:p>
            <a:pPr marL="285744" indent="-285744">
              <a:buFont typeface="Arial" panose="020B0604020202020204" pitchFamily="34" charset="0"/>
              <a:buChar char="•"/>
            </a:pPr>
            <a:r>
              <a:rPr lang="en-GB" sz="2000" dirty="0">
                <a:latin typeface="Arial" panose="020B0604020202020204" pitchFamily="34" charset="0"/>
                <a:cs typeface="Arial" panose="020B0604020202020204" pitchFamily="34" charset="0"/>
              </a:rPr>
              <a:t>What will they have to do: consent, blood sample (DNA), permit use of data</a:t>
            </a:r>
          </a:p>
          <a:p>
            <a:endParaRPr lang="en-GB" sz="2000" dirty="0">
              <a:latin typeface="Arial" panose="020B0604020202020204" pitchFamily="34" charset="0"/>
              <a:cs typeface="Arial" panose="020B0604020202020204" pitchFamily="34" charset="0"/>
            </a:endParaRPr>
          </a:p>
          <a:p>
            <a:pPr marL="285744" indent="-285744">
              <a:buFont typeface="Arial" panose="020B0604020202020204" pitchFamily="34" charset="0"/>
              <a:buChar char="•"/>
            </a:pPr>
            <a:r>
              <a:rPr lang="en-GB" sz="2000" dirty="0">
                <a:latin typeface="Arial" panose="020B0604020202020204" pitchFamily="34" charset="0"/>
                <a:cs typeface="Arial" panose="020B0604020202020204" pitchFamily="34" charset="0"/>
              </a:rPr>
              <a:t>Storage of samples and data</a:t>
            </a:r>
          </a:p>
          <a:p>
            <a:endParaRPr lang="en-GB" sz="2000" dirty="0">
              <a:latin typeface="Arial" panose="020B0604020202020204" pitchFamily="34" charset="0"/>
              <a:cs typeface="Arial" panose="020B0604020202020204" pitchFamily="34" charset="0"/>
            </a:endParaRPr>
          </a:p>
          <a:p>
            <a:pPr marL="285744" indent="-285744">
              <a:buFont typeface="Arial" panose="020B0604020202020204" pitchFamily="34" charset="0"/>
              <a:buChar char="•"/>
            </a:pPr>
            <a:r>
              <a:rPr lang="en-GB" sz="2000" dirty="0">
                <a:latin typeface="Arial" panose="020B0604020202020204" pitchFamily="34" charset="0"/>
                <a:cs typeface="Arial" panose="020B0604020202020204" pitchFamily="34" charset="0"/>
              </a:rPr>
              <a:t>Confidentiality</a:t>
            </a:r>
          </a:p>
          <a:p>
            <a:endParaRPr lang="en-GB" sz="2000" dirty="0">
              <a:latin typeface="Arial" panose="020B0604020202020204" pitchFamily="34" charset="0"/>
              <a:cs typeface="Arial" panose="020B0604020202020204" pitchFamily="34" charset="0"/>
            </a:endParaRPr>
          </a:p>
          <a:p>
            <a:pPr marL="285744" indent="-285744">
              <a:buFont typeface="Arial" panose="020B0604020202020204" pitchFamily="34" charset="0"/>
              <a:buChar char="•"/>
            </a:pPr>
            <a:r>
              <a:rPr lang="en-GB" sz="2000" dirty="0">
                <a:latin typeface="Arial" panose="020B0604020202020204" pitchFamily="34" charset="0"/>
                <a:cs typeface="Arial" panose="020B0604020202020204" pitchFamily="34" charset="0"/>
              </a:rPr>
              <a:t>Contact/further information</a:t>
            </a:r>
          </a:p>
        </p:txBody>
      </p:sp>
    </p:spTree>
    <p:extLst>
      <p:ext uri="{BB962C8B-B14F-4D97-AF65-F5344CB8AC3E}">
        <p14:creationId xmlns:p14="http://schemas.microsoft.com/office/powerpoint/2010/main" val="21738093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GB" dirty="0">
                <a:solidFill>
                  <a:srgbClr val="C00000"/>
                </a:solidFill>
              </a:rPr>
              <a:t/>
            </a:r>
            <a:br>
              <a:rPr lang="en-GB" dirty="0">
                <a:solidFill>
                  <a:srgbClr val="C00000"/>
                </a:solidFill>
              </a:rPr>
            </a:br>
            <a:endParaRPr lang="en-GB" dirty="0"/>
          </a:p>
        </p:txBody>
      </p:sp>
      <p:sp>
        <p:nvSpPr>
          <p:cNvPr id="2" name="Rectangle 1"/>
          <p:cNvSpPr/>
          <p:nvPr/>
        </p:nvSpPr>
        <p:spPr>
          <a:xfrm>
            <a:off x="361508" y="6358269"/>
            <a:ext cx="2743200" cy="4841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099" name="Picture 3" descr="G:\Leicester Biomedical Research Centre_logo_outlined_RGB_CO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540" y="6215087"/>
            <a:ext cx="2926168" cy="69008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61510" y="490400"/>
            <a:ext cx="7647119" cy="1077218"/>
          </a:xfrm>
          <a:prstGeom prst="rect">
            <a:avLst/>
          </a:prstGeom>
        </p:spPr>
        <p:txBody>
          <a:bodyPr wrap="square">
            <a:spAutoFit/>
          </a:bodyPr>
          <a:lstStyle/>
          <a:p>
            <a:r>
              <a:rPr lang="en-GB" sz="3200" dirty="0">
                <a:solidFill>
                  <a:srgbClr val="C00000"/>
                </a:solidFill>
                <a:latin typeface="Arial" panose="020B0604020202020204" pitchFamily="34" charset="0"/>
                <a:cs typeface="Arial" panose="020B0604020202020204" pitchFamily="34" charset="0"/>
              </a:rPr>
              <a:t>Witnessed consent process -</a:t>
            </a:r>
            <a:br>
              <a:rPr lang="en-GB" sz="3200" dirty="0">
                <a:solidFill>
                  <a:srgbClr val="C00000"/>
                </a:solidFill>
                <a:latin typeface="Arial" panose="020B0604020202020204" pitchFamily="34" charset="0"/>
                <a:cs typeface="Arial" panose="020B0604020202020204" pitchFamily="34" charset="0"/>
              </a:rPr>
            </a:br>
            <a:r>
              <a:rPr lang="en-GB" sz="3200" dirty="0">
                <a:solidFill>
                  <a:srgbClr val="C00000"/>
                </a:solidFill>
                <a:latin typeface="Arial" panose="020B0604020202020204" pitchFamily="34" charset="0"/>
                <a:cs typeface="Arial" panose="020B0604020202020204" pitchFamily="34" charset="0"/>
              </a:rPr>
              <a:t>Providing further information</a:t>
            </a:r>
            <a:endParaRPr lang="en-GB" sz="3200" dirty="0"/>
          </a:p>
        </p:txBody>
      </p:sp>
      <p:sp>
        <p:nvSpPr>
          <p:cNvPr id="4" name="Rectangle 3"/>
          <p:cNvSpPr/>
          <p:nvPr/>
        </p:nvSpPr>
        <p:spPr>
          <a:xfrm>
            <a:off x="361509" y="1673832"/>
            <a:ext cx="8320579" cy="4401205"/>
          </a:xfrm>
          <a:prstGeom prst="rect">
            <a:avLst/>
          </a:prstGeom>
        </p:spPr>
        <p:txBody>
          <a:bodyPr wrap="square">
            <a:spAutoFit/>
          </a:bodyPr>
          <a:lstStyle/>
          <a:p>
            <a:r>
              <a:rPr lang="en-GB" sz="2000" dirty="0">
                <a:latin typeface="Arial" panose="020B0604020202020204" pitchFamily="34" charset="0"/>
                <a:cs typeface="Arial" panose="020B0604020202020204" pitchFamily="34" charset="0"/>
              </a:rPr>
              <a:t>Written information:</a:t>
            </a:r>
          </a:p>
          <a:p>
            <a:endParaRPr lang="en-GB" sz="2000" dirty="0">
              <a:latin typeface="Arial" panose="020B0604020202020204" pitchFamily="34" charset="0"/>
              <a:cs typeface="Arial" panose="020B0604020202020204" pitchFamily="34" charset="0"/>
            </a:endParaRPr>
          </a:p>
          <a:p>
            <a:pPr marL="342891" indent="-342891">
              <a:buFont typeface="Arial" panose="020B0604020202020204" pitchFamily="34" charset="0"/>
              <a:buChar char="•"/>
            </a:pPr>
            <a:r>
              <a:rPr lang="en-GB" sz="2000" dirty="0">
                <a:latin typeface="Arial" panose="020B0604020202020204" pitchFamily="34" charset="0"/>
                <a:cs typeface="Arial" panose="020B0604020202020204" pitchFamily="34" charset="0"/>
              </a:rPr>
              <a:t>Provide the participant with the abbreviated participant information sheet (version 3 12/09/2013) to read </a:t>
            </a:r>
            <a:r>
              <a:rPr lang="en-GB" sz="2000" b="1" dirty="0">
                <a:latin typeface="Arial" panose="020B0604020202020204" pitchFamily="34" charset="0"/>
                <a:cs typeface="Arial" panose="020B0604020202020204" pitchFamily="34" charset="0"/>
              </a:rPr>
              <a:t>prior to consent</a:t>
            </a:r>
          </a:p>
          <a:p>
            <a:endParaRPr lang="en-GB" sz="2000" dirty="0">
              <a:latin typeface="Arial" panose="020B0604020202020204" pitchFamily="34" charset="0"/>
              <a:cs typeface="Arial" panose="020B0604020202020204" pitchFamily="34" charset="0"/>
            </a:endParaRPr>
          </a:p>
          <a:p>
            <a:pPr marL="342891" indent="-342891">
              <a:buFont typeface="Arial" panose="020B0604020202020204" pitchFamily="34" charset="0"/>
              <a:buChar char="•"/>
            </a:pPr>
            <a:r>
              <a:rPr lang="en-GB" sz="2000" dirty="0">
                <a:latin typeface="Arial" panose="020B0604020202020204" pitchFamily="34" charset="0"/>
                <a:cs typeface="Arial" panose="020B0604020202020204" pitchFamily="34" charset="0"/>
              </a:rPr>
              <a:t>Provide detailed participant information leaflet (version 4 12/09/2013) </a:t>
            </a:r>
            <a:r>
              <a:rPr lang="en-GB" sz="2000" b="1" dirty="0">
                <a:latin typeface="Arial" panose="020B0604020202020204" pitchFamily="34" charset="0"/>
                <a:cs typeface="Arial" panose="020B0604020202020204" pitchFamily="34" charset="0"/>
              </a:rPr>
              <a:t>to take home </a:t>
            </a:r>
            <a:r>
              <a:rPr lang="en-GB" sz="2000" dirty="0">
                <a:latin typeface="Arial" panose="020B0604020202020204" pitchFamily="34" charset="0"/>
                <a:cs typeface="Arial" panose="020B0604020202020204" pitchFamily="34" charset="0"/>
              </a:rPr>
              <a:t>and read later</a:t>
            </a:r>
          </a:p>
          <a:p>
            <a:endParaRPr lang="en-GB" sz="2000" dirty="0">
              <a:latin typeface="Arial" panose="020B0604020202020204" pitchFamily="34" charset="0"/>
              <a:cs typeface="Arial" panose="020B0604020202020204" pitchFamily="34" charset="0"/>
            </a:endParaRPr>
          </a:p>
          <a:p>
            <a:pPr marL="342891" indent="-342891">
              <a:buFont typeface="Arial" panose="020B0604020202020204" pitchFamily="34" charset="0"/>
              <a:buChar char="•"/>
            </a:pPr>
            <a:r>
              <a:rPr lang="en-GB" sz="2000" dirty="0">
                <a:latin typeface="Arial" panose="020B0604020202020204" pitchFamily="34" charset="0"/>
                <a:cs typeface="Arial" panose="020B0604020202020204" pitchFamily="34" charset="0"/>
              </a:rPr>
              <a:t>Only use Information sheet and consent form approved by REC/HRA and Sponsor Green Light</a:t>
            </a:r>
          </a:p>
          <a:p>
            <a:endParaRPr lang="en-GB" sz="2000" dirty="0">
              <a:latin typeface="Arial" panose="020B0604020202020204" pitchFamily="34" charset="0"/>
              <a:cs typeface="Arial" panose="020B0604020202020204" pitchFamily="34" charset="0"/>
            </a:endParaRPr>
          </a:p>
          <a:p>
            <a:pPr marL="342891" indent="-342891">
              <a:buFont typeface="Arial" panose="020B0604020202020204" pitchFamily="34" charset="0"/>
              <a:buChar char="•"/>
            </a:pPr>
            <a:r>
              <a:rPr lang="en-GB" sz="2000" dirty="0">
                <a:latin typeface="Arial" panose="020B0604020202020204" pitchFamily="34" charset="0"/>
                <a:cs typeface="Arial" panose="020B0604020202020204" pitchFamily="34" charset="0"/>
              </a:rPr>
              <a:t>Must not be changed except by formal amendment</a:t>
            </a:r>
          </a:p>
          <a:p>
            <a:endParaRPr lang="en-GB" sz="2000" dirty="0">
              <a:latin typeface="Arial" panose="020B0604020202020204" pitchFamily="34" charset="0"/>
              <a:cs typeface="Arial" panose="020B0604020202020204" pitchFamily="34" charset="0"/>
            </a:endParaRPr>
          </a:p>
          <a:p>
            <a:pPr marL="342891" indent="-342891">
              <a:buFont typeface="Arial" panose="020B0604020202020204" pitchFamily="34" charset="0"/>
              <a:buChar char="•"/>
            </a:pPr>
            <a:r>
              <a:rPr lang="en-GB" sz="2000" dirty="0">
                <a:latin typeface="Arial" panose="020B0604020202020204" pitchFamily="34" charset="0"/>
                <a:cs typeface="Arial" panose="020B0604020202020204" pitchFamily="34" charset="0"/>
              </a:rPr>
              <a:t>Multiple languages available</a:t>
            </a:r>
          </a:p>
        </p:txBody>
      </p:sp>
    </p:spTree>
    <p:extLst>
      <p:ext uri="{BB962C8B-B14F-4D97-AF65-F5344CB8AC3E}">
        <p14:creationId xmlns:p14="http://schemas.microsoft.com/office/powerpoint/2010/main" val="36702782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GB" dirty="0">
                <a:solidFill>
                  <a:srgbClr val="C00000"/>
                </a:solidFill>
              </a:rPr>
              <a:t/>
            </a:r>
            <a:br>
              <a:rPr lang="en-GB" dirty="0">
                <a:solidFill>
                  <a:srgbClr val="C00000"/>
                </a:solidFill>
              </a:rPr>
            </a:br>
            <a:endParaRPr lang="en-GB" dirty="0"/>
          </a:p>
        </p:txBody>
      </p:sp>
      <p:sp>
        <p:nvSpPr>
          <p:cNvPr id="2" name="Rectangle 1"/>
          <p:cNvSpPr/>
          <p:nvPr/>
        </p:nvSpPr>
        <p:spPr>
          <a:xfrm>
            <a:off x="361508" y="6358269"/>
            <a:ext cx="2743200" cy="4841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099" name="Picture 3" descr="G:\Leicester Biomedical Research Centre_logo_outlined_RGB_CO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540" y="6215087"/>
            <a:ext cx="2926168" cy="69008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61509" y="611061"/>
            <a:ext cx="4395755" cy="584775"/>
          </a:xfrm>
          <a:prstGeom prst="rect">
            <a:avLst/>
          </a:prstGeom>
        </p:spPr>
        <p:txBody>
          <a:bodyPr wrap="none">
            <a:spAutoFit/>
          </a:bodyPr>
          <a:lstStyle/>
          <a:p>
            <a:r>
              <a:rPr lang="en-GB" sz="3200" dirty="0">
                <a:solidFill>
                  <a:srgbClr val="C00000"/>
                </a:solidFill>
                <a:latin typeface="Arial" panose="020B0604020202020204" pitchFamily="34" charset="0"/>
                <a:cs typeface="Arial" panose="020B0604020202020204" pitchFamily="34" charset="0"/>
              </a:rPr>
              <a:t>Information (continued)</a:t>
            </a:r>
            <a:endParaRPr lang="en-GB" sz="3200" dirty="0"/>
          </a:p>
        </p:txBody>
      </p:sp>
      <p:sp>
        <p:nvSpPr>
          <p:cNvPr id="4" name="Rectangle 3"/>
          <p:cNvSpPr/>
          <p:nvPr/>
        </p:nvSpPr>
        <p:spPr>
          <a:xfrm>
            <a:off x="361509" y="1056530"/>
            <a:ext cx="8030017" cy="5016758"/>
          </a:xfrm>
          <a:prstGeom prst="rect">
            <a:avLst/>
          </a:prstGeom>
        </p:spPr>
        <p:txBody>
          <a:bodyPr wrap="square">
            <a:spAutoFit/>
          </a:bodyPr>
          <a:lstStyle/>
          <a:p>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Establish level of understanding</a:t>
            </a:r>
          </a:p>
          <a:p>
            <a:r>
              <a:rPr lang="en-GB" sz="2000" dirty="0">
                <a:latin typeface="Arial" panose="020B0604020202020204" pitchFamily="34" charset="0"/>
                <a:cs typeface="Arial" panose="020B0604020202020204" pitchFamily="34" charset="0"/>
              </a:rPr>
              <a:t>Mental capacity act (2005)</a:t>
            </a:r>
          </a:p>
          <a:p>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A person is able to make a decision for themselves if they are able to</a:t>
            </a:r>
          </a:p>
          <a:p>
            <a:r>
              <a:rPr lang="en-GB" sz="2000" dirty="0">
                <a:latin typeface="Arial" panose="020B0604020202020204" pitchFamily="34" charset="0"/>
                <a:cs typeface="Arial" panose="020B0604020202020204" pitchFamily="34" charset="0"/>
              </a:rPr>
              <a:t>Understand information relevant to decision</a:t>
            </a:r>
          </a:p>
          <a:p>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Retain the information</a:t>
            </a:r>
          </a:p>
          <a:p>
            <a:r>
              <a:rPr lang="en-GB" sz="2000" dirty="0">
                <a:latin typeface="Arial" panose="020B0604020202020204" pitchFamily="34" charset="0"/>
                <a:cs typeface="Arial" panose="020B0604020202020204" pitchFamily="34" charset="0"/>
              </a:rPr>
              <a:t>Use or weigh the information</a:t>
            </a:r>
          </a:p>
          <a:p>
            <a:r>
              <a:rPr lang="en-GB" sz="2000" dirty="0">
                <a:latin typeface="Arial" panose="020B0604020202020204" pitchFamily="34" charset="0"/>
                <a:cs typeface="Arial" panose="020B0604020202020204" pitchFamily="34" charset="0"/>
              </a:rPr>
              <a:t>Communicate their decision (by any means)</a:t>
            </a:r>
          </a:p>
          <a:p>
            <a:r>
              <a:rPr lang="en-GB" sz="2000" dirty="0">
                <a:latin typeface="Arial" panose="020B0604020202020204" pitchFamily="34" charset="0"/>
                <a:cs typeface="Arial" panose="020B0604020202020204" pitchFamily="34" charset="0"/>
              </a:rPr>
              <a:t>Answer questions</a:t>
            </a:r>
          </a:p>
          <a:p>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Provide time to consider participation</a:t>
            </a:r>
          </a:p>
          <a:p>
            <a:endParaRPr lang="en-GB" sz="2000" dirty="0">
              <a:latin typeface="Arial" panose="020B0604020202020204" pitchFamily="34" charset="0"/>
              <a:cs typeface="Arial" panose="020B0604020202020204" pitchFamily="34" charset="0"/>
            </a:endParaRPr>
          </a:p>
          <a:p>
            <a:pPr algn="ctr"/>
            <a:r>
              <a:rPr lang="en-GB" sz="2000" b="1" dirty="0">
                <a:latin typeface="Arial" panose="020B0604020202020204" pitchFamily="34" charset="0"/>
                <a:cs typeface="Arial" panose="020B0604020202020204" pitchFamily="34" charset="0"/>
              </a:rPr>
              <a:t>No study data is acquired or samples analysed for 30 days to allow more time to consider participation</a:t>
            </a:r>
          </a:p>
        </p:txBody>
      </p:sp>
    </p:spTree>
    <p:extLst>
      <p:ext uri="{BB962C8B-B14F-4D97-AF65-F5344CB8AC3E}">
        <p14:creationId xmlns:p14="http://schemas.microsoft.com/office/powerpoint/2010/main" val="13800271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GB" dirty="0">
                <a:solidFill>
                  <a:srgbClr val="C00000"/>
                </a:solidFill>
              </a:rPr>
              <a:t/>
            </a:r>
            <a:br>
              <a:rPr lang="en-GB" dirty="0">
                <a:solidFill>
                  <a:srgbClr val="C00000"/>
                </a:solidFill>
              </a:rPr>
            </a:br>
            <a:endParaRPr lang="en-GB" dirty="0"/>
          </a:p>
        </p:txBody>
      </p:sp>
      <p:sp>
        <p:nvSpPr>
          <p:cNvPr id="2" name="Rectangle 1"/>
          <p:cNvSpPr/>
          <p:nvPr/>
        </p:nvSpPr>
        <p:spPr>
          <a:xfrm>
            <a:off x="361508" y="6358269"/>
            <a:ext cx="2743200" cy="4841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099" name="Picture 3" descr="G:\Leicester Biomedical Research Centre_logo_outlined_RGB_CO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540" y="6215087"/>
            <a:ext cx="2926168" cy="69008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733313" y="619857"/>
            <a:ext cx="4237057" cy="584775"/>
          </a:xfrm>
          <a:prstGeom prst="rect">
            <a:avLst/>
          </a:prstGeom>
        </p:spPr>
        <p:txBody>
          <a:bodyPr wrap="none">
            <a:spAutoFit/>
          </a:bodyPr>
          <a:lstStyle/>
          <a:p>
            <a:r>
              <a:rPr lang="en-GB" sz="3200" dirty="0">
                <a:solidFill>
                  <a:srgbClr val="C00000"/>
                </a:solidFill>
                <a:latin typeface="Arial" panose="020B0604020202020204" pitchFamily="34" charset="0"/>
                <a:cs typeface="Arial" panose="020B0604020202020204" pitchFamily="34" charset="0"/>
              </a:rPr>
              <a:t>Agreement to proceed</a:t>
            </a:r>
            <a:endParaRPr lang="en-GB" sz="3200" dirty="0"/>
          </a:p>
        </p:txBody>
      </p:sp>
      <p:sp>
        <p:nvSpPr>
          <p:cNvPr id="4" name="Rectangle 3"/>
          <p:cNvSpPr/>
          <p:nvPr/>
        </p:nvSpPr>
        <p:spPr>
          <a:xfrm>
            <a:off x="733311" y="1388443"/>
            <a:ext cx="7675399" cy="4247317"/>
          </a:xfrm>
          <a:prstGeom prst="rect">
            <a:avLst/>
          </a:prstGeom>
        </p:spPr>
        <p:txBody>
          <a:bodyPr wrap="square">
            <a:spAutoFit/>
          </a:bodyPr>
          <a:lstStyle/>
          <a:p>
            <a:pPr>
              <a:lnSpc>
                <a:spcPct val="90000"/>
              </a:lnSpc>
            </a:pPr>
            <a:r>
              <a:rPr lang="en-GB" sz="2000" dirty="0">
                <a:latin typeface="Arial" panose="020B0604020202020204" pitchFamily="34" charset="0"/>
                <a:cs typeface="Arial" panose="020B0604020202020204" pitchFamily="34" charset="0"/>
              </a:rPr>
              <a:t>Informed Witnessed Consent Sheet</a:t>
            </a:r>
          </a:p>
          <a:p>
            <a:pPr>
              <a:lnSpc>
                <a:spcPct val="90000"/>
              </a:lnSpc>
            </a:pPr>
            <a:r>
              <a:rPr lang="en-GB" sz="2000" dirty="0">
                <a:latin typeface="Arial" panose="020B0604020202020204" pitchFamily="34" charset="0"/>
                <a:cs typeface="Arial" panose="020B0604020202020204" pitchFamily="34" charset="0"/>
              </a:rPr>
              <a:t>Produced from electronic patient record: Version 4.2 (12/09/2013)</a:t>
            </a:r>
          </a:p>
          <a:p>
            <a:pPr>
              <a:lnSpc>
                <a:spcPct val="90000"/>
              </a:lnSpc>
            </a:pPr>
            <a:endParaRPr lang="en-GB" sz="2000" dirty="0">
              <a:latin typeface="Arial" panose="020B0604020202020204" pitchFamily="34" charset="0"/>
              <a:cs typeface="Arial" panose="020B0604020202020204" pitchFamily="34" charset="0"/>
            </a:endParaRPr>
          </a:p>
          <a:p>
            <a:pPr>
              <a:lnSpc>
                <a:spcPct val="90000"/>
              </a:lnSpc>
            </a:pPr>
            <a:r>
              <a:rPr lang="en-GB" sz="2000" b="1" dirty="0">
                <a:latin typeface="Arial" panose="020B0604020202020204" pitchFamily="34" charset="0"/>
                <a:cs typeface="Arial" panose="020B0604020202020204" pitchFamily="34" charset="0"/>
              </a:rPr>
              <a:t>Relay each point verbally</a:t>
            </a:r>
          </a:p>
          <a:p>
            <a:pPr>
              <a:lnSpc>
                <a:spcPct val="90000"/>
              </a:lnSpc>
            </a:pPr>
            <a:endParaRPr lang="en-GB" sz="2000" dirty="0">
              <a:latin typeface="Arial" panose="020B0604020202020204" pitchFamily="34" charset="0"/>
              <a:cs typeface="Arial" panose="020B0604020202020204" pitchFamily="34" charset="0"/>
            </a:endParaRPr>
          </a:p>
          <a:p>
            <a:pPr>
              <a:lnSpc>
                <a:spcPct val="90000"/>
              </a:lnSpc>
            </a:pPr>
            <a:r>
              <a:rPr lang="en-GB" sz="2000" dirty="0">
                <a:latin typeface="Arial" panose="020B0604020202020204" pitchFamily="34" charset="0"/>
                <a:cs typeface="Arial" panose="020B0604020202020204" pitchFamily="34" charset="0"/>
              </a:rPr>
              <a:t>Participant to initial boxes (not tick)</a:t>
            </a:r>
          </a:p>
          <a:p>
            <a:pPr>
              <a:lnSpc>
                <a:spcPct val="90000"/>
              </a:lnSpc>
            </a:pPr>
            <a:r>
              <a:rPr lang="en-GB" sz="2000" dirty="0">
                <a:latin typeface="Arial" panose="020B0604020202020204" pitchFamily="34" charset="0"/>
                <a:cs typeface="Arial" panose="020B0604020202020204" pitchFamily="34" charset="0"/>
              </a:rPr>
              <a:t>Participant to print name, sign and personally date</a:t>
            </a:r>
          </a:p>
          <a:p>
            <a:pPr>
              <a:lnSpc>
                <a:spcPct val="90000"/>
              </a:lnSpc>
            </a:pPr>
            <a:r>
              <a:rPr lang="en-GB" sz="2000" dirty="0">
                <a:latin typeface="Arial" panose="020B0604020202020204" pitchFamily="34" charset="0"/>
                <a:cs typeface="Arial" panose="020B0604020202020204" pitchFamily="34" charset="0"/>
              </a:rPr>
              <a:t>Researcher to print name, position, sign and date</a:t>
            </a:r>
          </a:p>
          <a:p>
            <a:pPr>
              <a:lnSpc>
                <a:spcPct val="90000"/>
              </a:lnSpc>
            </a:pPr>
            <a:endParaRPr lang="en-GB" sz="2000" dirty="0">
              <a:latin typeface="Arial" panose="020B0604020202020204" pitchFamily="34" charset="0"/>
              <a:cs typeface="Arial" panose="020B0604020202020204" pitchFamily="34" charset="0"/>
            </a:endParaRPr>
          </a:p>
          <a:p>
            <a:pPr>
              <a:lnSpc>
                <a:spcPct val="90000"/>
              </a:lnSpc>
            </a:pPr>
            <a:r>
              <a:rPr lang="en-GB" sz="2000" b="1" dirty="0">
                <a:latin typeface="Arial" panose="020B0604020202020204" pitchFamily="34" charset="0"/>
                <a:cs typeface="Arial" panose="020B0604020202020204" pitchFamily="34" charset="0"/>
              </a:rPr>
              <a:t>Consent form filed with Information Sheet</a:t>
            </a:r>
          </a:p>
          <a:p>
            <a:pPr>
              <a:lnSpc>
                <a:spcPct val="90000"/>
              </a:lnSpc>
            </a:pPr>
            <a:endParaRPr lang="en-GB" sz="2000" dirty="0">
              <a:latin typeface="Arial" panose="020B0604020202020204" pitchFamily="34" charset="0"/>
              <a:cs typeface="Arial" panose="020B0604020202020204" pitchFamily="34" charset="0"/>
            </a:endParaRPr>
          </a:p>
          <a:p>
            <a:pPr>
              <a:lnSpc>
                <a:spcPct val="90000"/>
              </a:lnSpc>
            </a:pPr>
            <a:r>
              <a:rPr lang="en-GB" sz="2000" dirty="0">
                <a:latin typeface="Arial" panose="020B0604020202020204" pitchFamily="34" charset="0"/>
                <a:cs typeface="Arial" panose="020B0604020202020204" pitchFamily="34" charset="0"/>
              </a:rPr>
              <a:t>1. Original in </a:t>
            </a:r>
            <a:r>
              <a:rPr lang="en-GB" sz="2000" b="1" dirty="0">
                <a:latin typeface="Arial" panose="020B0604020202020204" pitchFamily="34" charset="0"/>
                <a:cs typeface="Arial" panose="020B0604020202020204" pitchFamily="34" charset="0"/>
              </a:rPr>
              <a:t>site file</a:t>
            </a:r>
          </a:p>
          <a:p>
            <a:pPr>
              <a:lnSpc>
                <a:spcPct val="90000"/>
              </a:lnSpc>
            </a:pPr>
            <a:r>
              <a:rPr lang="en-GB" sz="2000" dirty="0">
                <a:latin typeface="Arial" panose="020B0604020202020204" pitchFamily="34" charset="0"/>
                <a:cs typeface="Arial" panose="020B0604020202020204" pitchFamily="34" charset="0"/>
              </a:rPr>
              <a:t>2. Copy in </a:t>
            </a:r>
            <a:r>
              <a:rPr lang="en-GB" sz="2000" b="1" dirty="0">
                <a:latin typeface="Arial" panose="020B0604020202020204" pitchFamily="34" charset="0"/>
                <a:cs typeface="Arial" panose="020B0604020202020204" pitchFamily="34" charset="0"/>
              </a:rPr>
              <a:t>primary care records </a:t>
            </a:r>
            <a:r>
              <a:rPr lang="en-GB" sz="2000" dirty="0">
                <a:latin typeface="Arial" panose="020B0604020202020204" pitchFamily="34" charset="0"/>
                <a:cs typeface="Arial" panose="020B0604020202020204" pitchFamily="34" charset="0"/>
              </a:rPr>
              <a:t>(electronic records)</a:t>
            </a:r>
          </a:p>
          <a:p>
            <a:pPr>
              <a:lnSpc>
                <a:spcPct val="90000"/>
              </a:lnSpc>
            </a:pPr>
            <a:r>
              <a:rPr lang="en-GB" sz="2000" dirty="0">
                <a:latin typeface="Arial" panose="020B0604020202020204" pitchFamily="34" charset="0"/>
                <a:cs typeface="Arial" panose="020B0604020202020204" pitchFamily="34" charset="0"/>
              </a:rPr>
              <a:t>3. Copy to </a:t>
            </a:r>
            <a:r>
              <a:rPr lang="en-GB" sz="2000" b="1" dirty="0">
                <a:latin typeface="Arial" panose="020B0604020202020204" pitchFamily="34" charset="0"/>
                <a:cs typeface="Arial" panose="020B0604020202020204" pitchFamily="34" charset="0"/>
              </a:rPr>
              <a:t>participant</a:t>
            </a:r>
          </a:p>
          <a:p>
            <a:pPr>
              <a:lnSpc>
                <a:spcPct val="90000"/>
              </a:lnSpc>
            </a:pPr>
            <a:r>
              <a:rPr lang="en-GB" sz="2000" dirty="0">
                <a:latin typeface="Arial" panose="020B0604020202020204" pitchFamily="34" charset="0"/>
                <a:cs typeface="Arial" panose="020B0604020202020204" pitchFamily="34" charset="0"/>
              </a:rPr>
              <a:t>4. Copy with </a:t>
            </a:r>
            <a:r>
              <a:rPr lang="en-GB" sz="2000" b="1" dirty="0">
                <a:latin typeface="Arial" panose="020B0604020202020204" pitchFamily="34" charset="0"/>
                <a:cs typeface="Arial" panose="020B0604020202020204" pitchFamily="34" charset="0"/>
              </a:rPr>
              <a:t>study</a:t>
            </a:r>
            <a:r>
              <a:rPr lang="en-GB" sz="2000" dirty="0">
                <a:latin typeface="Arial" panose="020B0604020202020204" pitchFamily="34" charset="0"/>
                <a:cs typeface="Arial" panose="020B0604020202020204" pitchFamily="34" charset="0"/>
              </a:rPr>
              <a:t> </a:t>
            </a:r>
            <a:r>
              <a:rPr lang="en-GB" sz="2000" b="1" dirty="0">
                <a:latin typeface="Arial" panose="020B0604020202020204" pitchFamily="34" charset="0"/>
                <a:cs typeface="Arial" panose="020B0604020202020204" pitchFamily="34" charset="0"/>
              </a:rPr>
              <a:t>sample</a:t>
            </a:r>
          </a:p>
        </p:txBody>
      </p:sp>
    </p:spTree>
    <p:extLst>
      <p:ext uri="{BB962C8B-B14F-4D97-AF65-F5344CB8AC3E}">
        <p14:creationId xmlns:p14="http://schemas.microsoft.com/office/powerpoint/2010/main" val="373671318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GB" dirty="0">
                <a:solidFill>
                  <a:srgbClr val="C00000"/>
                </a:solidFill>
              </a:rPr>
              <a:t/>
            </a:r>
            <a:br>
              <a:rPr lang="en-GB" dirty="0">
                <a:solidFill>
                  <a:srgbClr val="C00000"/>
                </a:solidFill>
              </a:rPr>
            </a:br>
            <a:endParaRPr lang="en-GB" dirty="0"/>
          </a:p>
        </p:txBody>
      </p:sp>
      <p:sp>
        <p:nvSpPr>
          <p:cNvPr id="2" name="Rectangle 1"/>
          <p:cNvSpPr/>
          <p:nvPr/>
        </p:nvSpPr>
        <p:spPr>
          <a:xfrm>
            <a:off x="361508" y="6358269"/>
            <a:ext cx="2743200" cy="4841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099" name="Picture 3" descr="G:\Leicester Biomedical Research Centre_logo_outlined_RGB_CO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540" y="6215087"/>
            <a:ext cx="2926168" cy="69008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733311" y="619857"/>
            <a:ext cx="3259226" cy="584775"/>
          </a:xfrm>
          <a:prstGeom prst="rect">
            <a:avLst/>
          </a:prstGeom>
        </p:spPr>
        <p:txBody>
          <a:bodyPr wrap="none">
            <a:spAutoFit/>
          </a:bodyPr>
          <a:lstStyle/>
          <a:p>
            <a:r>
              <a:rPr lang="en-GB" sz="3200" dirty="0">
                <a:solidFill>
                  <a:srgbClr val="C00000"/>
                </a:solidFill>
                <a:latin typeface="Arial" panose="020B0604020202020204" pitchFamily="34" charset="0"/>
                <a:cs typeface="Arial" panose="020B0604020202020204" pitchFamily="34" charset="0"/>
              </a:rPr>
              <a:t>Optional consent</a:t>
            </a:r>
            <a:endParaRPr lang="en-GB" sz="3200" dirty="0"/>
          </a:p>
        </p:txBody>
      </p:sp>
      <p:sp>
        <p:nvSpPr>
          <p:cNvPr id="4" name="Rectangle 3"/>
          <p:cNvSpPr/>
          <p:nvPr/>
        </p:nvSpPr>
        <p:spPr>
          <a:xfrm>
            <a:off x="733312" y="1997839"/>
            <a:ext cx="7420875" cy="2554545"/>
          </a:xfrm>
          <a:prstGeom prst="rect">
            <a:avLst/>
          </a:prstGeom>
        </p:spPr>
        <p:txBody>
          <a:bodyPr wrap="square">
            <a:spAutoFit/>
          </a:bodyPr>
          <a:lstStyle/>
          <a:p>
            <a:r>
              <a:rPr lang="en-GB" sz="2000" dirty="0">
                <a:latin typeface="Arial" panose="020B0604020202020204" pitchFamily="34" charset="0"/>
                <a:cs typeface="Arial" panose="020B0604020202020204" pitchFamily="34" charset="0"/>
              </a:rPr>
              <a:t>Optional consent field number 7: to be contacted in the future for potential participation in additional studies</a:t>
            </a:r>
          </a:p>
          <a:p>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Lack of consent for this aspects </a:t>
            </a:r>
            <a:r>
              <a:rPr lang="en-GB" sz="2000" b="1" dirty="0">
                <a:latin typeface="Arial" panose="020B0604020202020204" pitchFamily="34" charset="0"/>
                <a:cs typeface="Arial" panose="020B0604020202020204" pitchFamily="34" charset="0"/>
              </a:rPr>
              <a:t>does not </a:t>
            </a:r>
            <a:r>
              <a:rPr lang="en-GB" sz="2000" dirty="0">
                <a:latin typeface="Arial" panose="020B0604020202020204" pitchFamily="34" charset="0"/>
                <a:cs typeface="Arial" panose="020B0604020202020204" pitchFamily="34" charset="0"/>
              </a:rPr>
              <a:t>preclude participation into study</a:t>
            </a:r>
          </a:p>
          <a:p>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Participant to </a:t>
            </a:r>
            <a:r>
              <a:rPr lang="en-GB" sz="2000" b="1" dirty="0">
                <a:latin typeface="Arial" panose="020B0604020202020204" pitchFamily="34" charset="0"/>
                <a:cs typeface="Arial" panose="020B0604020202020204" pitchFamily="34" charset="0"/>
              </a:rPr>
              <a:t>initial box </a:t>
            </a:r>
            <a:r>
              <a:rPr lang="en-GB" sz="2000" dirty="0">
                <a:latin typeface="Arial" panose="020B0604020202020204" pitchFamily="34" charset="0"/>
                <a:cs typeface="Arial" panose="020B0604020202020204" pitchFamily="34" charset="0"/>
              </a:rPr>
              <a:t>to consent or </a:t>
            </a:r>
            <a:r>
              <a:rPr lang="en-GB" sz="2000" b="1" dirty="0">
                <a:latin typeface="Arial" panose="020B0604020202020204" pitchFamily="34" charset="0"/>
                <a:cs typeface="Arial" panose="020B0604020202020204" pitchFamily="34" charset="0"/>
              </a:rPr>
              <a:t>cross box </a:t>
            </a:r>
            <a:r>
              <a:rPr lang="en-GB" sz="2000" dirty="0">
                <a:latin typeface="Arial" panose="020B0604020202020204" pitchFamily="34" charset="0"/>
                <a:cs typeface="Arial" panose="020B0604020202020204" pitchFamily="34" charset="0"/>
              </a:rPr>
              <a:t>if they do not consent to this optional element</a:t>
            </a:r>
          </a:p>
        </p:txBody>
      </p:sp>
    </p:spTree>
    <p:extLst>
      <p:ext uri="{BB962C8B-B14F-4D97-AF65-F5344CB8AC3E}">
        <p14:creationId xmlns:p14="http://schemas.microsoft.com/office/powerpoint/2010/main" val="136715398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GB" smtClean="0">
                <a:solidFill>
                  <a:srgbClr val="C00000"/>
                </a:solidFill>
              </a:rPr>
              <a:t/>
            </a:r>
            <a:br>
              <a:rPr lang="en-GB" smtClean="0">
                <a:solidFill>
                  <a:srgbClr val="C00000"/>
                </a:solidFill>
              </a:rPr>
            </a:br>
            <a:endParaRPr lang="en-GB" dirty="0"/>
          </a:p>
        </p:txBody>
      </p:sp>
      <p:sp>
        <p:nvSpPr>
          <p:cNvPr id="2" name="Rectangle 1"/>
          <p:cNvSpPr/>
          <p:nvPr/>
        </p:nvSpPr>
        <p:spPr>
          <a:xfrm>
            <a:off x="361508" y="6358269"/>
            <a:ext cx="2743200" cy="4841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099" name="Picture 3" descr="G:\Leicester Biomedical Research Centre_logo_outlined_RGB_CO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540" y="6215087"/>
            <a:ext cx="2926168" cy="69008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28651" y="398136"/>
            <a:ext cx="4557658" cy="584775"/>
          </a:xfrm>
          <a:prstGeom prst="rect">
            <a:avLst/>
          </a:prstGeom>
        </p:spPr>
        <p:txBody>
          <a:bodyPr wrap="none">
            <a:spAutoFit/>
          </a:bodyPr>
          <a:lstStyle/>
          <a:p>
            <a:r>
              <a:rPr lang="en-GB" sz="3200" dirty="0">
                <a:solidFill>
                  <a:srgbClr val="C00000"/>
                </a:solidFill>
                <a:latin typeface="Arial" panose="020B0604020202020204" pitchFamily="34" charset="0"/>
                <a:cs typeface="Arial" panose="020B0604020202020204" pitchFamily="34" charset="0"/>
              </a:rPr>
              <a:t>Witnessed ICF template</a:t>
            </a:r>
            <a:endParaRPr lang="en-GB" sz="3200" dirty="0"/>
          </a:p>
        </p:txBody>
      </p:sp>
      <p:pic>
        <p:nvPicPr>
          <p:cNvPr id="4" name="Picture 3"/>
          <p:cNvPicPr>
            <a:picLocks noChangeAspect="1"/>
          </p:cNvPicPr>
          <p:nvPr/>
        </p:nvPicPr>
        <p:blipFill rotWithShape="1">
          <a:blip r:embed="rId3"/>
          <a:srcRect l="64055" t="17255" r="14641" b="8770"/>
          <a:stretch/>
        </p:blipFill>
        <p:spPr>
          <a:xfrm>
            <a:off x="2454994" y="873230"/>
            <a:ext cx="3846137" cy="5341857"/>
          </a:xfrm>
          <a:prstGeom prst="rect">
            <a:avLst/>
          </a:prstGeom>
          <a:ln w="6350">
            <a:solidFill>
              <a:schemeClr val="tx1"/>
            </a:solidFill>
          </a:ln>
        </p:spPr>
      </p:pic>
    </p:spTree>
    <p:extLst>
      <p:ext uri="{BB962C8B-B14F-4D97-AF65-F5344CB8AC3E}">
        <p14:creationId xmlns:p14="http://schemas.microsoft.com/office/powerpoint/2010/main" val="350968820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GB" dirty="0">
                <a:solidFill>
                  <a:srgbClr val="C00000"/>
                </a:solidFill>
              </a:rPr>
              <a:t/>
            </a:r>
            <a:br>
              <a:rPr lang="en-GB" dirty="0">
                <a:solidFill>
                  <a:srgbClr val="C00000"/>
                </a:solidFill>
              </a:rPr>
            </a:br>
            <a:endParaRPr lang="en-GB" dirty="0"/>
          </a:p>
        </p:txBody>
      </p:sp>
      <p:sp>
        <p:nvSpPr>
          <p:cNvPr id="2" name="Rectangle 1"/>
          <p:cNvSpPr/>
          <p:nvPr/>
        </p:nvSpPr>
        <p:spPr>
          <a:xfrm>
            <a:off x="361508" y="6358269"/>
            <a:ext cx="2743200" cy="4841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099" name="Picture 3" descr="G:\Leicester Biomedical Research Centre_logo_outlined_RGB_CO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540" y="6215087"/>
            <a:ext cx="2926168" cy="69008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733311" y="619857"/>
            <a:ext cx="3259226" cy="584775"/>
          </a:xfrm>
          <a:prstGeom prst="rect">
            <a:avLst/>
          </a:prstGeom>
        </p:spPr>
        <p:txBody>
          <a:bodyPr wrap="none">
            <a:spAutoFit/>
          </a:bodyPr>
          <a:lstStyle/>
          <a:p>
            <a:r>
              <a:rPr lang="en-GB" sz="3200" dirty="0">
                <a:solidFill>
                  <a:srgbClr val="C00000"/>
                </a:solidFill>
                <a:latin typeface="Arial" panose="020B0604020202020204" pitchFamily="34" charset="0"/>
                <a:cs typeface="Arial" panose="020B0604020202020204" pitchFamily="34" charset="0"/>
              </a:rPr>
              <a:t>Optional consent</a:t>
            </a:r>
            <a:endParaRPr lang="en-GB" sz="3200" dirty="0"/>
          </a:p>
        </p:txBody>
      </p:sp>
      <p:sp>
        <p:nvSpPr>
          <p:cNvPr id="4" name="Rectangle 3"/>
          <p:cNvSpPr/>
          <p:nvPr/>
        </p:nvSpPr>
        <p:spPr>
          <a:xfrm>
            <a:off x="733312" y="1997839"/>
            <a:ext cx="7420875" cy="2554545"/>
          </a:xfrm>
          <a:prstGeom prst="rect">
            <a:avLst/>
          </a:prstGeom>
        </p:spPr>
        <p:txBody>
          <a:bodyPr wrap="square">
            <a:spAutoFit/>
          </a:bodyPr>
          <a:lstStyle/>
          <a:p>
            <a:r>
              <a:rPr lang="en-GB" sz="2000" dirty="0">
                <a:latin typeface="Arial" panose="020B0604020202020204" pitchFamily="34" charset="0"/>
                <a:cs typeface="Arial" panose="020B0604020202020204" pitchFamily="34" charset="0"/>
              </a:rPr>
              <a:t>Optional consent field number 7: to be contacted in the future for potential participation in additional studies</a:t>
            </a:r>
          </a:p>
          <a:p>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Lack of consent for this aspects </a:t>
            </a:r>
            <a:r>
              <a:rPr lang="en-GB" sz="2000" b="1" dirty="0">
                <a:latin typeface="Arial" panose="020B0604020202020204" pitchFamily="34" charset="0"/>
                <a:cs typeface="Arial" panose="020B0604020202020204" pitchFamily="34" charset="0"/>
              </a:rPr>
              <a:t>does not </a:t>
            </a:r>
            <a:r>
              <a:rPr lang="en-GB" sz="2000" dirty="0">
                <a:latin typeface="Arial" panose="020B0604020202020204" pitchFamily="34" charset="0"/>
                <a:cs typeface="Arial" panose="020B0604020202020204" pitchFamily="34" charset="0"/>
              </a:rPr>
              <a:t>preclude participation into study</a:t>
            </a:r>
          </a:p>
          <a:p>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Participant to </a:t>
            </a:r>
            <a:r>
              <a:rPr lang="en-GB" sz="2000" b="1" dirty="0">
                <a:latin typeface="Arial" panose="020B0604020202020204" pitchFamily="34" charset="0"/>
                <a:cs typeface="Arial" panose="020B0604020202020204" pitchFamily="34" charset="0"/>
              </a:rPr>
              <a:t>initial box </a:t>
            </a:r>
            <a:r>
              <a:rPr lang="en-GB" sz="2000" dirty="0">
                <a:latin typeface="Arial" panose="020B0604020202020204" pitchFamily="34" charset="0"/>
                <a:cs typeface="Arial" panose="020B0604020202020204" pitchFamily="34" charset="0"/>
              </a:rPr>
              <a:t>to consent or </a:t>
            </a:r>
            <a:r>
              <a:rPr lang="en-GB" sz="2000" b="1" dirty="0">
                <a:latin typeface="Arial" panose="020B0604020202020204" pitchFamily="34" charset="0"/>
                <a:cs typeface="Arial" panose="020B0604020202020204" pitchFamily="34" charset="0"/>
              </a:rPr>
              <a:t>cross box </a:t>
            </a:r>
            <a:r>
              <a:rPr lang="en-GB" sz="2000" dirty="0">
                <a:latin typeface="Arial" panose="020B0604020202020204" pitchFamily="34" charset="0"/>
                <a:cs typeface="Arial" panose="020B0604020202020204" pitchFamily="34" charset="0"/>
              </a:rPr>
              <a:t>if they do not consent to this optional element</a:t>
            </a:r>
          </a:p>
        </p:txBody>
      </p:sp>
    </p:spTree>
    <p:extLst>
      <p:ext uri="{BB962C8B-B14F-4D97-AF65-F5344CB8AC3E}">
        <p14:creationId xmlns:p14="http://schemas.microsoft.com/office/powerpoint/2010/main" val="76789647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GB" dirty="0">
                <a:solidFill>
                  <a:srgbClr val="C00000"/>
                </a:solidFill>
              </a:rPr>
              <a:t/>
            </a:r>
            <a:br>
              <a:rPr lang="en-GB" dirty="0">
                <a:solidFill>
                  <a:srgbClr val="C00000"/>
                </a:solidFill>
              </a:rPr>
            </a:br>
            <a:endParaRPr lang="en-GB" dirty="0"/>
          </a:p>
        </p:txBody>
      </p:sp>
      <p:sp>
        <p:nvSpPr>
          <p:cNvPr id="2" name="Rectangle 1"/>
          <p:cNvSpPr/>
          <p:nvPr/>
        </p:nvSpPr>
        <p:spPr>
          <a:xfrm>
            <a:off x="361508" y="6358269"/>
            <a:ext cx="2743200" cy="4841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099" name="Picture 3" descr="G:\Leicester Biomedical Research Centre_logo_outlined_RGB_CO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540" y="6215087"/>
            <a:ext cx="2926168" cy="69008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61508" y="647401"/>
            <a:ext cx="5628464" cy="584775"/>
          </a:xfrm>
          <a:prstGeom prst="rect">
            <a:avLst/>
          </a:prstGeom>
        </p:spPr>
        <p:txBody>
          <a:bodyPr wrap="none">
            <a:spAutoFit/>
          </a:bodyPr>
          <a:lstStyle/>
          <a:p>
            <a:r>
              <a:rPr lang="en-GB" sz="3200" dirty="0">
                <a:solidFill>
                  <a:srgbClr val="C00000"/>
                </a:solidFill>
                <a:latin typeface="Arial" panose="020B0604020202020204" pitchFamily="34" charset="0"/>
                <a:cs typeface="Arial" panose="020B0604020202020204" pitchFamily="34" charset="0"/>
              </a:rPr>
              <a:t>Unwitnessed consent process</a:t>
            </a:r>
            <a:endParaRPr lang="en-GB" sz="3200" dirty="0"/>
          </a:p>
        </p:txBody>
      </p:sp>
      <p:sp>
        <p:nvSpPr>
          <p:cNvPr id="4" name="Rectangle 3"/>
          <p:cNvSpPr/>
          <p:nvPr/>
        </p:nvSpPr>
        <p:spPr>
          <a:xfrm>
            <a:off x="361508" y="1278746"/>
            <a:ext cx="8330005" cy="4708981"/>
          </a:xfrm>
          <a:prstGeom prst="rect">
            <a:avLst/>
          </a:prstGeom>
        </p:spPr>
        <p:txBody>
          <a:bodyPr wrap="square">
            <a:spAutoFit/>
          </a:bodyPr>
          <a:lstStyle/>
          <a:p>
            <a:r>
              <a:rPr lang="en-GB" sz="2000" dirty="0">
                <a:latin typeface="Arial" panose="020B0604020202020204" pitchFamily="34" charset="0"/>
                <a:cs typeface="Arial" panose="020B0604020202020204" pitchFamily="34" charset="0"/>
              </a:rPr>
              <a:t>To be used in conjunction with postal invite for the NHS Health Check or provided prior to attending NHS Health Check.  Patient must have time prior to their appointment to read the detailed participant information sheet </a:t>
            </a:r>
          </a:p>
          <a:p>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In case of invite via NHS Health Check mail out:</a:t>
            </a:r>
          </a:p>
          <a:p>
            <a:endParaRPr lang="en-GB" sz="2000" dirty="0">
              <a:latin typeface="Arial" panose="020B0604020202020204" pitchFamily="34" charset="0"/>
              <a:cs typeface="Arial" panose="020B0604020202020204" pitchFamily="34" charset="0"/>
            </a:endParaRPr>
          </a:p>
          <a:p>
            <a:pPr marL="342891" indent="-342891">
              <a:buFont typeface="Arial" panose="020B0604020202020204" pitchFamily="34" charset="0"/>
              <a:buChar char="•"/>
            </a:pPr>
            <a:r>
              <a:rPr lang="en-GB" sz="2000" dirty="0">
                <a:latin typeface="Arial" panose="020B0604020202020204" pitchFamily="34" charset="0"/>
                <a:cs typeface="Arial" panose="020B0604020202020204" pitchFamily="34" charset="0"/>
              </a:rPr>
              <a:t>GP study specific invitation letter can be used (version 1 28/04/2014) or the approved paragraph about GENVASC incorporated into the NHS Health Check invitation letter (version 1 21/04/2016)</a:t>
            </a:r>
          </a:p>
          <a:p>
            <a:endParaRPr lang="en-GB" sz="2000" dirty="0">
              <a:latin typeface="Arial" panose="020B0604020202020204" pitchFamily="34" charset="0"/>
              <a:cs typeface="Arial" panose="020B0604020202020204" pitchFamily="34" charset="0"/>
            </a:endParaRPr>
          </a:p>
          <a:p>
            <a:pPr marL="342891" indent="-342891">
              <a:buFont typeface="Arial" panose="020B0604020202020204" pitchFamily="34" charset="0"/>
              <a:buChar char="•"/>
            </a:pPr>
            <a:r>
              <a:rPr lang="en-GB" sz="2000" dirty="0">
                <a:latin typeface="Arial" panose="020B0604020202020204" pitchFamily="34" charset="0"/>
                <a:cs typeface="Arial" panose="020B0604020202020204" pitchFamily="34" charset="0"/>
              </a:rPr>
              <a:t>Detailed participant information leaflet (version 4 12/09/2013) included</a:t>
            </a:r>
          </a:p>
          <a:p>
            <a:r>
              <a:rPr lang="en-GB" sz="2000" dirty="0">
                <a:latin typeface="Arial" panose="020B0604020202020204" pitchFamily="34" charset="0"/>
                <a:cs typeface="Arial" panose="020B0604020202020204" pitchFamily="34" charset="0"/>
              </a:rPr>
              <a:t> </a:t>
            </a:r>
          </a:p>
          <a:p>
            <a:pPr marL="342891" indent="-342891">
              <a:buFont typeface="Arial" panose="020B0604020202020204" pitchFamily="34" charset="0"/>
              <a:buChar char="•"/>
            </a:pPr>
            <a:r>
              <a:rPr lang="en-GB" sz="2000" dirty="0">
                <a:latin typeface="Arial" panose="020B0604020202020204" pitchFamily="34" charset="0"/>
                <a:cs typeface="Arial" panose="020B0604020202020204" pitchFamily="34" charset="0"/>
              </a:rPr>
              <a:t>Unwitnessed consent form (version 1.1 12/09/2013) included</a:t>
            </a:r>
          </a:p>
        </p:txBody>
      </p:sp>
    </p:spTree>
    <p:extLst>
      <p:ext uri="{BB962C8B-B14F-4D97-AF65-F5344CB8AC3E}">
        <p14:creationId xmlns:p14="http://schemas.microsoft.com/office/powerpoint/2010/main" val="408448282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GB" dirty="0">
                <a:solidFill>
                  <a:srgbClr val="C00000"/>
                </a:solidFill>
              </a:rPr>
              <a:t/>
            </a:r>
            <a:br>
              <a:rPr lang="en-GB" dirty="0">
                <a:solidFill>
                  <a:srgbClr val="C00000"/>
                </a:solidFill>
              </a:rPr>
            </a:br>
            <a:endParaRPr lang="en-GB" dirty="0"/>
          </a:p>
        </p:txBody>
      </p:sp>
      <p:sp>
        <p:nvSpPr>
          <p:cNvPr id="2" name="Rectangle 1"/>
          <p:cNvSpPr/>
          <p:nvPr/>
        </p:nvSpPr>
        <p:spPr>
          <a:xfrm>
            <a:off x="361508" y="6358269"/>
            <a:ext cx="2743200" cy="4841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099" name="Picture 3" descr="G:\Leicester Biomedical Research Centre_logo_outlined_RGB_CO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540" y="6215087"/>
            <a:ext cx="2926168" cy="69008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78541" y="391093"/>
            <a:ext cx="6090129" cy="1077218"/>
          </a:xfrm>
          <a:prstGeom prst="rect">
            <a:avLst/>
          </a:prstGeom>
        </p:spPr>
        <p:txBody>
          <a:bodyPr wrap="none">
            <a:spAutoFit/>
          </a:bodyPr>
          <a:lstStyle/>
          <a:p>
            <a:pPr lvl="1"/>
            <a:r>
              <a:rPr lang="en-GB" sz="3200" dirty="0">
                <a:solidFill>
                  <a:srgbClr val="C00000"/>
                </a:solidFill>
                <a:latin typeface="Arial" panose="020B0604020202020204" pitchFamily="34" charset="0"/>
                <a:cs typeface="Arial" panose="020B0604020202020204" pitchFamily="34" charset="0"/>
              </a:rPr>
              <a:t>Agreement to proceed – </a:t>
            </a:r>
          </a:p>
          <a:p>
            <a:pPr lvl="1"/>
            <a:r>
              <a:rPr lang="en-GB" sz="3200" dirty="0">
                <a:solidFill>
                  <a:srgbClr val="C00000"/>
                </a:solidFill>
                <a:latin typeface="Arial" panose="020B0604020202020204" pitchFamily="34" charset="0"/>
                <a:cs typeface="Arial" panose="020B0604020202020204" pitchFamily="34" charset="0"/>
              </a:rPr>
              <a:t>Unwitnessed consent process</a:t>
            </a:r>
            <a:endParaRPr lang="en-GB" sz="3200" dirty="0"/>
          </a:p>
        </p:txBody>
      </p:sp>
      <p:sp>
        <p:nvSpPr>
          <p:cNvPr id="4" name="Rectangle 3"/>
          <p:cNvSpPr/>
          <p:nvPr/>
        </p:nvSpPr>
        <p:spPr>
          <a:xfrm>
            <a:off x="361509" y="1611493"/>
            <a:ext cx="8245164" cy="4093428"/>
          </a:xfrm>
          <a:prstGeom prst="rect">
            <a:avLst/>
          </a:prstGeom>
        </p:spPr>
        <p:txBody>
          <a:bodyPr wrap="square">
            <a:spAutoFit/>
          </a:bodyPr>
          <a:lstStyle/>
          <a:p>
            <a:r>
              <a:rPr lang="en-GB" sz="2000" dirty="0">
                <a:latin typeface="Arial" panose="020B0604020202020204" pitchFamily="34" charset="0"/>
                <a:cs typeface="Arial" panose="020B0604020202020204" pitchFamily="34" charset="0"/>
              </a:rPr>
              <a:t>Patients wishing to take part in the study return completed unwitnessed consent form to healthcare provider (GP, Nurse, HCA or Phlebotomist) when attending for their clinical Health Check appointment</a:t>
            </a:r>
          </a:p>
          <a:p>
            <a:endParaRPr lang="en-GB" sz="2000" dirty="0">
              <a:latin typeface="Arial" panose="020B0604020202020204" pitchFamily="34" charset="0"/>
              <a:cs typeface="Arial" panose="020B0604020202020204" pitchFamily="34" charset="0"/>
            </a:endParaRPr>
          </a:p>
          <a:p>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Consent form must be checked for completeness: </a:t>
            </a:r>
          </a:p>
          <a:p>
            <a:endParaRPr lang="en-GB" sz="2000" dirty="0">
              <a:latin typeface="Arial" panose="020B0604020202020204" pitchFamily="34" charset="0"/>
              <a:cs typeface="Arial" panose="020B0604020202020204" pitchFamily="34" charset="0"/>
            </a:endParaRPr>
          </a:p>
          <a:p>
            <a:pPr marL="342891" indent="-342891">
              <a:buFont typeface="Arial" panose="020B0604020202020204" pitchFamily="34" charset="0"/>
              <a:buChar char="•"/>
            </a:pPr>
            <a:r>
              <a:rPr lang="en-GB" sz="2000" dirty="0">
                <a:latin typeface="Arial" panose="020B0604020202020204" pitchFamily="34" charset="0"/>
                <a:cs typeface="Arial" panose="020B0604020202020204" pitchFamily="34" charset="0"/>
              </a:rPr>
              <a:t>If patient ticks ‘no’ in any boxes (other than last optional element), the consent form is </a:t>
            </a:r>
            <a:r>
              <a:rPr lang="en-GB" sz="2000" b="1" dirty="0">
                <a:latin typeface="Arial" panose="020B0604020202020204" pitchFamily="34" charset="0"/>
                <a:cs typeface="Arial" panose="020B0604020202020204" pitchFamily="34" charset="0"/>
              </a:rPr>
              <a:t>not valid</a:t>
            </a:r>
          </a:p>
          <a:p>
            <a:endParaRPr lang="en-GB" sz="2000" b="1" dirty="0">
              <a:latin typeface="Arial" panose="020B0604020202020204" pitchFamily="34" charset="0"/>
              <a:cs typeface="Arial" panose="020B0604020202020204" pitchFamily="34" charset="0"/>
            </a:endParaRPr>
          </a:p>
          <a:p>
            <a:pPr marL="342891" indent="-342891">
              <a:buFont typeface="Arial" panose="020B0604020202020204" pitchFamily="34" charset="0"/>
              <a:buChar char="•"/>
            </a:pPr>
            <a:r>
              <a:rPr lang="en-GB" sz="2000" dirty="0">
                <a:latin typeface="Arial" panose="020B0604020202020204" pitchFamily="34" charset="0"/>
                <a:cs typeface="Arial" panose="020B0604020202020204" pitchFamily="34" charset="0"/>
              </a:rPr>
              <a:t>Check level of understanding and answer any questions</a:t>
            </a:r>
          </a:p>
          <a:p>
            <a:endParaRPr lang="en-GB" sz="2000" dirty="0">
              <a:latin typeface="Arial" panose="020B0604020202020204" pitchFamily="34" charset="0"/>
              <a:cs typeface="Arial" panose="020B0604020202020204" pitchFamily="34" charset="0"/>
            </a:endParaRPr>
          </a:p>
          <a:p>
            <a:pPr marL="342891" indent="-342891">
              <a:buFont typeface="Arial" panose="020B0604020202020204" pitchFamily="34" charset="0"/>
              <a:buChar char="•"/>
            </a:pPr>
            <a:r>
              <a:rPr lang="en-GB" sz="2000" dirty="0">
                <a:latin typeface="Arial" panose="020B0604020202020204" pitchFamily="34" charset="0"/>
                <a:cs typeface="Arial" panose="020B0604020202020204" pitchFamily="34" charset="0"/>
              </a:rPr>
              <a:t>Copies of consent form required as per witnessed consent process </a:t>
            </a:r>
          </a:p>
        </p:txBody>
      </p:sp>
    </p:spTree>
    <p:extLst>
      <p:ext uri="{BB962C8B-B14F-4D97-AF65-F5344CB8AC3E}">
        <p14:creationId xmlns:p14="http://schemas.microsoft.com/office/powerpoint/2010/main" val="38195133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GB" dirty="0">
                <a:solidFill>
                  <a:srgbClr val="C00000"/>
                </a:solidFill>
              </a:rPr>
              <a:t/>
            </a:r>
            <a:br>
              <a:rPr lang="en-GB" dirty="0">
                <a:solidFill>
                  <a:srgbClr val="C00000"/>
                </a:solidFill>
              </a:rPr>
            </a:br>
            <a:endParaRPr lang="en-GB" dirty="0"/>
          </a:p>
        </p:txBody>
      </p:sp>
      <p:sp>
        <p:nvSpPr>
          <p:cNvPr id="7" name="Content Placeholder 6"/>
          <p:cNvSpPr>
            <a:spLocks noGrp="1"/>
          </p:cNvSpPr>
          <p:nvPr>
            <p:ph idx="1"/>
          </p:nvPr>
        </p:nvSpPr>
        <p:spPr>
          <a:xfrm>
            <a:off x="588191" y="1347813"/>
            <a:ext cx="7886700" cy="4485091"/>
          </a:xfrm>
        </p:spPr>
        <p:txBody>
          <a:bodyPr>
            <a:normAutofit fontScale="92500" lnSpcReduction="10000"/>
          </a:bodyPr>
          <a:lstStyle/>
          <a:p>
            <a:endParaRPr lang="en-US" dirty="0"/>
          </a:p>
          <a:p>
            <a:pPr marL="342891" indent="-342891"/>
            <a:r>
              <a:rPr lang="en-GB" sz="2000" dirty="0">
                <a:solidFill>
                  <a:schemeClr val="tx1"/>
                </a:solidFill>
              </a:rPr>
              <a:t>Coronary artery disease (CAD) is one of the commonest cause of premature death and disability in the UK</a:t>
            </a:r>
          </a:p>
          <a:p>
            <a:pPr marL="0" indent="0">
              <a:buNone/>
            </a:pPr>
            <a:endParaRPr lang="en-GB" sz="2000" dirty="0">
              <a:solidFill>
                <a:schemeClr val="tx1"/>
              </a:solidFill>
            </a:endParaRPr>
          </a:p>
          <a:p>
            <a:pPr marL="342891" indent="-342891"/>
            <a:r>
              <a:rPr lang="en-GB" sz="2000" dirty="0">
                <a:solidFill>
                  <a:schemeClr val="tx1"/>
                </a:solidFill>
              </a:rPr>
              <a:t>Lifestyle factors contribute to risk of CAD and risk scores are used to classify an individual’s risk and target primary prevention measures</a:t>
            </a:r>
          </a:p>
          <a:p>
            <a:pPr marL="0" indent="0">
              <a:buNone/>
            </a:pPr>
            <a:endParaRPr lang="en-GB" sz="2000" dirty="0">
              <a:solidFill>
                <a:schemeClr val="tx1"/>
              </a:solidFill>
            </a:endParaRPr>
          </a:p>
          <a:p>
            <a:pPr marL="342891" indent="-342891"/>
            <a:r>
              <a:rPr lang="en-GB" sz="2000" dirty="0">
                <a:solidFill>
                  <a:schemeClr val="tx1"/>
                </a:solidFill>
              </a:rPr>
              <a:t>Improving accuracy of risk categorisation is a high priority</a:t>
            </a:r>
          </a:p>
          <a:p>
            <a:pPr marL="0" indent="0">
              <a:buNone/>
            </a:pPr>
            <a:endParaRPr lang="en-GB" sz="2000" dirty="0">
              <a:solidFill>
                <a:schemeClr val="tx1"/>
              </a:solidFill>
            </a:endParaRPr>
          </a:p>
          <a:p>
            <a:pPr marL="342891" indent="-342891"/>
            <a:r>
              <a:rPr lang="en-GB" sz="2000" dirty="0">
                <a:solidFill>
                  <a:schemeClr val="tx1"/>
                </a:solidFill>
              </a:rPr>
              <a:t>Inheritance plays an important role</a:t>
            </a:r>
          </a:p>
          <a:p>
            <a:pPr marL="0" indent="0">
              <a:buNone/>
            </a:pPr>
            <a:endParaRPr lang="en-GB" sz="2000" dirty="0">
              <a:solidFill>
                <a:schemeClr val="tx1"/>
              </a:solidFill>
            </a:endParaRPr>
          </a:p>
          <a:p>
            <a:pPr marL="342891" indent="-342891"/>
            <a:r>
              <a:rPr lang="en-GB" sz="2000" dirty="0">
                <a:solidFill>
                  <a:schemeClr val="tx1"/>
                </a:solidFill>
              </a:rPr>
              <a:t>Significant progress has been made in identifying individual genetic variants that affect risk of CAD</a:t>
            </a:r>
          </a:p>
          <a:p>
            <a:pPr marL="0" indent="0">
              <a:buNone/>
            </a:pPr>
            <a:endParaRPr lang="en-GB" dirty="0"/>
          </a:p>
        </p:txBody>
      </p:sp>
      <p:sp>
        <p:nvSpPr>
          <p:cNvPr id="2" name="Rectangle 1"/>
          <p:cNvSpPr/>
          <p:nvPr/>
        </p:nvSpPr>
        <p:spPr>
          <a:xfrm>
            <a:off x="361508" y="6358269"/>
            <a:ext cx="2743200" cy="4841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099" name="Picture 3" descr="G:\Leicester Biomedical Research Centre_logo_outlined_RGB_CO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540" y="6215087"/>
            <a:ext cx="2926168" cy="69008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28651" y="659141"/>
            <a:ext cx="3647152" cy="584775"/>
          </a:xfrm>
          <a:prstGeom prst="rect">
            <a:avLst/>
          </a:prstGeom>
        </p:spPr>
        <p:txBody>
          <a:bodyPr wrap="none">
            <a:spAutoFit/>
          </a:bodyPr>
          <a:lstStyle/>
          <a:p>
            <a:r>
              <a:rPr lang="en-GB" sz="3200" dirty="0">
                <a:solidFill>
                  <a:srgbClr val="C00000"/>
                </a:solidFill>
                <a:latin typeface="Arial" panose="020B0604020202020204" pitchFamily="34" charset="0"/>
                <a:cs typeface="Arial" panose="020B0604020202020204" pitchFamily="34" charset="0"/>
              </a:rPr>
              <a:t>Study Background </a:t>
            </a:r>
            <a:endParaRPr lang="en-GB" sz="3200" dirty="0"/>
          </a:p>
        </p:txBody>
      </p:sp>
    </p:spTree>
    <p:extLst>
      <p:ext uri="{BB962C8B-B14F-4D97-AF65-F5344CB8AC3E}">
        <p14:creationId xmlns:p14="http://schemas.microsoft.com/office/powerpoint/2010/main" val="247038859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GB" dirty="0">
                <a:solidFill>
                  <a:srgbClr val="C00000"/>
                </a:solidFill>
              </a:rPr>
              <a:t/>
            </a:r>
            <a:br>
              <a:rPr lang="en-GB" dirty="0">
                <a:solidFill>
                  <a:srgbClr val="C00000"/>
                </a:solidFill>
              </a:rPr>
            </a:br>
            <a:endParaRPr lang="en-GB" dirty="0"/>
          </a:p>
        </p:txBody>
      </p:sp>
      <p:sp>
        <p:nvSpPr>
          <p:cNvPr id="2" name="Rectangle 1"/>
          <p:cNvSpPr/>
          <p:nvPr/>
        </p:nvSpPr>
        <p:spPr>
          <a:xfrm>
            <a:off x="361508" y="6358269"/>
            <a:ext cx="2743200" cy="4841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099" name="Picture 3" descr="G:\Leicester Biomedical Research Centre_logo_outlined_RGB_CO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540" y="6215087"/>
            <a:ext cx="2926168" cy="69008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28651" y="344187"/>
            <a:ext cx="4990469" cy="584775"/>
          </a:xfrm>
          <a:prstGeom prst="rect">
            <a:avLst/>
          </a:prstGeom>
        </p:spPr>
        <p:txBody>
          <a:bodyPr wrap="none">
            <a:spAutoFit/>
          </a:bodyPr>
          <a:lstStyle/>
          <a:p>
            <a:r>
              <a:rPr lang="en-GB" sz="3200" dirty="0">
                <a:solidFill>
                  <a:srgbClr val="C00000"/>
                </a:solidFill>
                <a:latin typeface="Arial" panose="020B0604020202020204" pitchFamily="34" charset="0"/>
                <a:cs typeface="Arial" panose="020B0604020202020204" pitchFamily="34" charset="0"/>
              </a:rPr>
              <a:t>Unwitnessed ICF template</a:t>
            </a:r>
            <a:endParaRPr lang="en-GB" sz="3200" dirty="0"/>
          </a:p>
        </p:txBody>
      </p:sp>
      <p:pic>
        <p:nvPicPr>
          <p:cNvPr id="5" name="Picture 4"/>
          <p:cNvPicPr>
            <a:picLocks noChangeAspect="1"/>
          </p:cNvPicPr>
          <p:nvPr/>
        </p:nvPicPr>
        <p:blipFill rotWithShape="1">
          <a:blip r:embed="rId3"/>
          <a:srcRect l="63939" t="16770" r="14678" b="7784"/>
          <a:stretch/>
        </p:blipFill>
        <p:spPr>
          <a:xfrm>
            <a:off x="2450970" y="884570"/>
            <a:ext cx="3761294" cy="5308659"/>
          </a:xfrm>
          <a:prstGeom prst="rect">
            <a:avLst/>
          </a:prstGeom>
          <a:ln w="6350">
            <a:solidFill>
              <a:schemeClr val="tx1"/>
            </a:solidFill>
          </a:ln>
        </p:spPr>
      </p:pic>
    </p:spTree>
    <p:extLst>
      <p:ext uri="{BB962C8B-B14F-4D97-AF65-F5344CB8AC3E}">
        <p14:creationId xmlns:p14="http://schemas.microsoft.com/office/powerpoint/2010/main" val="116355582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GB" dirty="0">
                <a:solidFill>
                  <a:srgbClr val="C00000"/>
                </a:solidFill>
              </a:rPr>
              <a:t/>
            </a:r>
            <a:br>
              <a:rPr lang="en-GB" dirty="0">
                <a:solidFill>
                  <a:srgbClr val="C00000"/>
                </a:solidFill>
              </a:rPr>
            </a:br>
            <a:endParaRPr lang="en-GB" dirty="0"/>
          </a:p>
        </p:txBody>
      </p:sp>
      <p:sp>
        <p:nvSpPr>
          <p:cNvPr id="2" name="Rectangle 1"/>
          <p:cNvSpPr/>
          <p:nvPr/>
        </p:nvSpPr>
        <p:spPr>
          <a:xfrm>
            <a:off x="361508" y="6358269"/>
            <a:ext cx="2743200" cy="4841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099" name="Picture 3" descr="G:\Leicester Biomedical Research Centre_logo_outlined_RGB_CO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540" y="6215087"/>
            <a:ext cx="2926168" cy="69008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91510" y="690525"/>
            <a:ext cx="2212465" cy="584775"/>
          </a:xfrm>
          <a:prstGeom prst="rect">
            <a:avLst/>
          </a:prstGeom>
        </p:spPr>
        <p:txBody>
          <a:bodyPr wrap="none">
            <a:spAutoFit/>
          </a:bodyPr>
          <a:lstStyle/>
          <a:p>
            <a:r>
              <a:rPr lang="en-GB" sz="3200" dirty="0">
                <a:solidFill>
                  <a:srgbClr val="C00000"/>
                </a:solidFill>
                <a:latin typeface="Arial" panose="020B0604020202020204" pitchFamily="34" charset="0"/>
                <a:cs typeface="Arial" panose="020B0604020202020204" pitchFamily="34" charset="0"/>
              </a:rPr>
              <a:t>Withdrawal</a:t>
            </a:r>
            <a:endParaRPr lang="en-GB" sz="3200" dirty="0"/>
          </a:p>
        </p:txBody>
      </p:sp>
      <p:sp>
        <p:nvSpPr>
          <p:cNvPr id="4" name="Rectangle 3"/>
          <p:cNvSpPr/>
          <p:nvPr/>
        </p:nvSpPr>
        <p:spPr>
          <a:xfrm>
            <a:off x="491509" y="1569313"/>
            <a:ext cx="8331979" cy="3693319"/>
          </a:xfrm>
          <a:prstGeom prst="rect">
            <a:avLst/>
          </a:prstGeom>
        </p:spPr>
        <p:txBody>
          <a:bodyPr wrap="square">
            <a:spAutoFit/>
          </a:bodyPr>
          <a:lstStyle/>
          <a:p>
            <a:r>
              <a:rPr lang="en-GB" b="1" dirty="0">
                <a:latin typeface="Arial" panose="020B0604020202020204" pitchFamily="34" charset="0"/>
                <a:cs typeface="Arial" panose="020B0604020202020204" pitchFamily="34" charset="0"/>
              </a:rPr>
              <a:t>All consented participants </a:t>
            </a:r>
            <a:r>
              <a:rPr lang="en-GB" dirty="0">
                <a:latin typeface="Arial" panose="020B0604020202020204" pitchFamily="34" charset="0"/>
                <a:cs typeface="Arial" panose="020B0604020202020204" pitchFamily="34" charset="0"/>
              </a:rPr>
              <a:t>must be provided with a copy of withdrawal form (V1 27/04/2012)</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Participants can withdraw at any time and do not have to provide a reason</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Participant that want to withdraw, complete withdrawal form and return directly to study team </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Freepost number is included on withdrawal form</a:t>
            </a:r>
          </a:p>
          <a:p>
            <a:r>
              <a:rPr lang="en-GB" dirty="0">
                <a:latin typeface="Arial" panose="020B0604020202020204" pitchFamily="34" charset="0"/>
                <a:cs typeface="Arial" panose="020B0604020202020204" pitchFamily="34" charset="0"/>
              </a:rPr>
              <a:t>They can indicate whether samples/data already collected can be used or destroyed</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Document in patient notes if you are made aware of a withdrawal</a:t>
            </a:r>
          </a:p>
        </p:txBody>
      </p:sp>
    </p:spTree>
    <p:extLst>
      <p:ext uri="{BB962C8B-B14F-4D97-AF65-F5344CB8AC3E}">
        <p14:creationId xmlns:p14="http://schemas.microsoft.com/office/powerpoint/2010/main" val="119782899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GB" dirty="0">
                <a:solidFill>
                  <a:srgbClr val="C00000"/>
                </a:solidFill>
              </a:rPr>
              <a:t/>
            </a:r>
            <a:br>
              <a:rPr lang="en-GB" dirty="0">
                <a:solidFill>
                  <a:srgbClr val="C00000"/>
                </a:solidFill>
              </a:rPr>
            </a:br>
            <a:endParaRPr lang="en-GB" dirty="0"/>
          </a:p>
        </p:txBody>
      </p:sp>
      <p:sp>
        <p:nvSpPr>
          <p:cNvPr id="2" name="Rectangle 1"/>
          <p:cNvSpPr/>
          <p:nvPr/>
        </p:nvSpPr>
        <p:spPr>
          <a:xfrm>
            <a:off x="361508" y="6358269"/>
            <a:ext cx="2743200" cy="4841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099" name="Picture 3" descr="G:\Leicester Biomedical Research Centre_logo_outlined_RGB_CO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540" y="6215087"/>
            <a:ext cx="2926168" cy="69008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55728" y="656827"/>
            <a:ext cx="4283545" cy="584775"/>
          </a:xfrm>
          <a:prstGeom prst="rect">
            <a:avLst/>
          </a:prstGeom>
        </p:spPr>
        <p:txBody>
          <a:bodyPr wrap="none">
            <a:spAutoFit/>
          </a:bodyPr>
          <a:lstStyle/>
          <a:p>
            <a:r>
              <a:rPr lang="en-GB" sz="3200" dirty="0">
                <a:solidFill>
                  <a:srgbClr val="C00000"/>
                </a:solidFill>
                <a:latin typeface="Arial" panose="020B0604020202020204" pitchFamily="34" charset="0"/>
                <a:cs typeface="Arial" panose="020B0604020202020204" pitchFamily="34" charset="0"/>
              </a:rPr>
              <a:t>Document the process</a:t>
            </a:r>
            <a:endParaRPr lang="en-GB" sz="3200" dirty="0"/>
          </a:p>
        </p:txBody>
      </p:sp>
      <p:sp>
        <p:nvSpPr>
          <p:cNvPr id="4" name="Rectangle 3"/>
          <p:cNvSpPr/>
          <p:nvPr/>
        </p:nvSpPr>
        <p:spPr>
          <a:xfrm>
            <a:off x="361508" y="992922"/>
            <a:ext cx="8509115" cy="5293757"/>
          </a:xfrm>
          <a:prstGeom prst="rect">
            <a:avLst/>
          </a:prstGeom>
        </p:spPr>
        <p:txBody>
          <a:bodyPr wrap="square">
            <a:spAutoFit/>
          </a:bodyPr>
          <a:lstStyle/>
          <a:p>
            <a:endParaRPr lang="en-GB"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It is a Research Governance requirement to document the recruitment process</a:t>
            </a:r>
          </a:p>
          <a:p>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Any research activity must be recorded in the participant notes, i.e. recruited, declined or withdrawn consent</a:t>
            </a:r>
          </a:p>
          <a:p>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There are generic research read/</a:t>
            </a:r>
            <a:r>
              <a:rPr lang="en-GB" sz="2000" dirty="0" err="1">
                <a:latin typeface="Arial" panose="020B0604020202020204" pitchFamily="34" charset="0"/>
                <a:cs typeface="Arial" panose="020B0604020202020204" pitchFamily="34" charset="0"/>
              </a:rPr>
              <a:t>snomed</a:t>
            </a:r>
            <a:r>
              <a:rPr lang="en-GB" sz="2000" dirty="0">
                <a:latin typeface="Arial" panose="020B0604020202020204" pitchFamily="34" charset="0"/>
                <a:cs typeface="Arial" panose="020B0604020202020204" pitchFamily="34" charset="0"/>
              </a:rPr>
              <a:t> for use on electronic patient record.  Free text must be used to reflect that the research activity relates to GENVASC</a:t>
            </a:r>
          </a:p>
          <a:p>
            <a:endParaRPr lang="en-GB" sz="2000" dirty="0">
              <a:latin typeface="Arial" panose="020B0604020202020204" pitchFamily="34" charset="0"/>
              <a:cs typeface="Arial" panose="020B0604020202020204" pitchFamily="34" charset="0"/>
            </a:endParaRPr>
          </a:p>
          <a:p>
            <a:r>
              <a:rPr lang="en-GB" sz="2000" dirty="0">
                <a:latin typeface="Bradley Hand ITC" panose="03070402050302030203" pitchFamily="66" charset="0"/>
                <a:cs typeface="Arial" panose="020B0604020202020204" pitchFamily="34" charset="0"/>
              </a:rPr>
              <a:t>For example: Participant attending for NHS Health Check and suitable for the GENVASC study.  Information sheet/s and withdrawal form (include version numbers) provided.  Study discussed and participant happy to proceed, consent obtained, samples taken.</a:t>
            </a:r>
          </a:p>
          <a:p>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Entry will be date and time stamped according to login details</a:t>
            </a:r>
          </a:p>
        </p:txBody>
      </p:sp>
    </p:spTree>
    <p:extLst>
      <p:ext uri="{BB962C8B-B14F-4D97-AF65-F5344CB8AC3E}">
        <p14:creationId xmlns:p14="http://schemas.microsoft.com/office/powerpoint/2010/main" val="252353619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alpha val="19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4019" y="2737937"/>
            <a:ext cx="7886700" cy="1325563"/>
          </a:xfrm>
        </p:spPr>
        <p:txBody>
          <a:bodyPr/>
          <a:lstStyle/>
          <a:p>
            <a:r>
              <a:rPr lang="en-GB" sz="2000" dirty="0"/>
              <a:t/>
            </a:r>
            <a:br>
              <a:rPr lang="en-GB" sz="2000" dirty="0"/>
            </a:br>
            <a:r>
              <a:rPr lang="en-GB" sz="2000" dirty="0"/>
              <a:t/>
            </a:r>
            <a:br>
              <a:rPr lang="en-GB" sz="2000" dirty="0"/>
            </a:br>
            <a:r>
              <a:rPr lang="en-GB" sz="2000" dirty="0"/>
              <a:t/>
            </a:r>
            <a:br>
              <a:rPr lang="en-GB" sz="2000" dirty="0"/>
            </a:br>
            <a:r>
              <a:rPr lang="en-GB" sz="2000" dirty="0"/>
              <a:t/>
            </a:r>
            <a:br>
              <a:rPr lang="en-GB" sz="2000" dirty="0"/>
            </a:br>
            <a:r>
              <a:rPr lang="en-GB" sz="2000" dirty="0"/>
              <a:t/>
            </a:r>
            <a:br>
              <a:rPr lang="en-GB" sz="2000" dirty="0"/>
            </a:br>
            <a:r>
              <a:rPr lang="en-GB" sz="2000" dirty="0"/>
              <a:t/>
            </a:r>
            <a:br>
              <a:rPr lang="en-GB" sz="2000" dirty="0"/>
            </a:br>
            <a:r>
              <a:rPr lang="en-GB" dirty="0"/>
              <a:t/>
            </a:r>
            <a:br>
              <a:rPr lang="en-GB" dirty="0"/>
            </a:br>
            <a:endParaRPr lang="en-GB" dirty="0"/>
          </a:p>
        </p:txBody>
      </p:sp>
      <p:sp>
        <p:nvSpPr>
          <p:cNvPr id="3" name="Rectangle 2"/>
          <p:cNvSpPr/>
          <p:nvPr/>
        </p:nvSpPr>
        <p:spPr>
          <a:xfrm>
            <a:off x="108136" y="13310"/>
            <a:ext cx="3074617" cy="667175"/>
          </a:xfrm>
          <a:prstGeom prst="rect">
            <a:avLst/>
          </a:prstGeom>
          <a:solidFill>
            <a:srgbClr val="F9DE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563" y="107398"/>
            <a:ext cx="2925763" cy="68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85491" y="1201581"/>
            <a:ext cx="2872902" cy="584775"/>
          </a:xfrm>
          <a:prstGeom prst="rect">
            <a:avLst/>
          </a:prstGeom>
        </p:spPr>
        <p:txBody>
          <a:bodyPr wrap="none">
            <a:spAutoFit/>
          </a:bodyPr>
          <a:lstStyle/>
          <a:p>
            <a:r>
              <a:rPr lang="en-GB" sz="3200" dirty="0">
                <a:solidFill>
                  <a:srgbClr val="D81E05"/>
                </a:solidFill>
                <a:latin typeface="Arial" panose="020B0604020202020204" pitchFamily="34" charset="0"/>
                <a:cs typeface="Arial" panose="020B0604020202020204" pitchFamily="34" charset="0"/>
              </a:rPr>
              <a:t>Study Conduct</a:t>
            </a:r>
            <a:endParaRPr lang="en-GB" sz="3200" dirty="0"/>
          </a:p>
        </p:txBody>
      </p:sp>
      <p:sp>
        <p:nvSpPr>
          <p:cNvPr id="5" name="Rectangle 4"/>
          <p:cNvSpPr/>
          <p:nvPr/>
        </p:nvSpPr>
        <p:spPr>
          <a:xfrm>
            <a:off x="485491" y="1844985"/>
            <a:ext cx="8102328" cy="3170099"/>
          </a:xfrm>
          <a:prstGeom prst="rect">
            <a:avLst/>
          </a:prstGeom>
        </p:spPr>
        <p:txBody>
          <a:bodyPr wrap="square">
            <a:spAutoFit/>
          </a:bodyPr>
          <a:lstStyle/>
          <a:p>
            <a:r>
              <a:rPr lang="en-GB" sz="2000" dirty="0">
                <a:latin typeface="Arial" panose="020B0604020202020204" pitchFamily="34" charset="0"/>
                <a:cs typeface="Arial" panose="020B0604020202020204" pitchFamily="34" charset="0"/>
              </a:rPr>
              <a:t>At the end of this section you will:</a:t>
            </a:r>
            <a:br>
              <a:rPr lang="en-GB" sz="2000" dirty="0">
                <a:latin typeface="Arial" panose="020B0604020202020204" pitchFamily="34" charset="0"/>
                <a:cs typeface="Arial" panose="020B0604020202020204" pitchFamily="34" charset="0"/>
              </a:rPr>
            </a:br>
            <a:r>
              <a:rPr lang="en-GB" sz="2000" dirty="0">
                <a:latin typeface="Arial" panose="020B0604020202020204" pitchFamily="34" charset="0"/>
                <a:cs typeface="Arial" panose="020B0604020202020204" pitchFamily="34" charset="0"/>
              </a:rPr>
              <a:t/>
            </a:r>
            <a:br>
              <a:rPr lang="en-GB" sz="2000" dirty="0">
                <a:latin typeface="Arial" panose="020B0604020202020204" pitchFamily="34" charset="0"/>
                <a:cs typeface="Arial" panose="020B0604020202020204" pitchFamily="34" charset="0"/>
              </a:rPr>
            </a:br>
            <a:r>
              <a:rPr lang="en-GB" sz="2000" dirty="0">
                <a:latin typeface="Arial" panose="020B0604020202020204" pitchFamily="34" charset="0"/>
                <a:cs typeface="Arial" panose="020B0604020202020204" pitchFamily="34" charset="0"/>
              </a:rPr>
              <a:t>Understand how to record study data</a:t>
            </a:r>
          </a:p>
          <a:p>
            <a:r>
              <a:rPr lang="en-GB" sz="2000" dirty="0">
                <a:latin typeface="Arial" panose="020B0604020202020204" pitchFamily="34" charset="0"/>
                <a:cs typeface="Arial" panose="020B0604020202020204" pitchFamily="34" charset="0"/>
              </a:rPr>
              <a:t/>
            </a:r>
            <a:br>
              <a:rPr lang="en-GB" sz="2000" dirty="0">
                <a:latin typeface="Arial" panose="020B0604020202020204" pitchFamily="34" charset="0"/>
                <a:cs typeface="Arial" panose="020B0604020202020204" pitchFamily="34" charset="0"/>
              </a:rPr>
            </a:br>
            <a:r>
              <a:rPr lang="en-GB" sz="2000" dirty="0">
                <a:latin typeface="Arial" panose="020B0604020202020204" pitchFamily="34" charset="0"/>
                <a:cs typeface="Arial" panose="020B0604020202020204" pitchFamily="34" charset="0"/>
              </a:rPr>
              <a:t>Know how to record and report a protocol deviation</a:t>
            </a:r>
          </a:p>
          <a:p>
            <a:r>
              <a:rPr lang="en-GB" sz="2000" dirty="0">
                <a:latin typeface="Arial" panose="020B0604020202020204" pitchFamily="34" charset="0"/>
                <a:cs typeface="Arial" panose="020B0604020202020204" pitchFamily="34" charset="0"/>
              </a:rPr>
              <a:t/>
            </a:r>
            <a:br>
              <a:rPr lang="en-GB" sz="2000" dirty="0">
                <a:latin typeface="Arial" panose="020B0604020202020204" pitchFamily="34" charset="0"/>
                <a:cs typeface="Arial" panose="020B0604020202020204" pitchFamily="34" charset="0"/>
              </a:rPr>
            </a:br>
            <a:r>
              <a:rPr lang="en-GB" sz="2000" dirty="0">
                <a:latin typeface="Arial" panose="020B0604020202020204" pitchFamily="34" charset="0"/>
                <a:cs typeface="Arial" panose="020B0604020202020204" pitchFamily="34" charset="0"/>
              </a:rPr>
              <a:t>Understand how to process study samples At the end of this section you will:</a:t>
            </a:r>
            <a:br>
              <a:rPr lang="en-GB" sz="2000" dirty="0">
                <a:latin typeface="Arial" panose="020B0604020202020204" pitchFamily="34" charset="0"/>
                <a:cs typeface="Arial" panose="020B0604020202020204" pitchFamily="34" charset="0"/>
              </a:rPr>
            </a:br>
            <a:r>
              <a:rPr lang="en-GB" sz="2000" dirty="0">
                <a:latin typeface="Arial" panose="020B0604020202020204" pitchFamily="34" charset="0"/>
                <a:cs typeface="Arial" panose="020B0604020202020204" pitchFamily="34" charset="0"/>
              </a:rPr>
              <a:t>	</a:t>
            </a:r>
            <a:br>
              <a:rPr lang="en-GB" sz="2000" dirty="0">
                <a:latin typeface="Arial" panose="020B0604020202020204" pitchFamily="34" charset="0"/>
                <a:cs typeface="Arial" panose="020B0604020202020204" pitchFamily="34" charset="0"/>
              </a:rPr>
            </a:br>
            <a:r>
              <a:rPr lang="en-GB" sz="2000" dirty="0">
                <a:latin typeface="Arial" panose="020B0604020202020204" pitchFamily="34" charset="0"/>
                <a:cs typeface="Arial" panose="020B0604020202020204" pitchFamily="34" charset="0"/>
              </a:rPr>
              <a:t>Understand your responsibilities in the consent process</a:t>
            </a:r>
            <a:endParaRPr lang="en-GB" sz="2000" dirty="0"/>
          </a:p>
        </p:txBody>
      </p:sp>
    </p:spTree>
    <p:extLst>
      <p:ext uri="{BB962C8B-B14F-4D97-AF65-F5344CB8AC3E}">
        <p14:creationId xmlns:p14="http://schemas.microsoft.com/office/powerpoint/2010/main" val="425639927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GB" dirty="0">
                <a:solidFill>
                  <a:srgbClr val="C00000"/>
                </a:solidFill>
              </a:rPr>
              <a:t/>
            </a:r>
            <a:br>
              <a:rPr lang="en-GB" dirty="0">
                <a:solidFill>
                  <a:srgbClr val="C00000"/>
                </a:solidFill>
              </a:rPr>
            </a:br>
            <a:endParaRPr lang="en-GB" dirty="0"/>
          </a:p>
        </p:txBody>
      </p:sp>
      <p:sp>
        <p:nvSpPr>
          <p:cNvPr id="2" name="Rectangle 1"/>
          <p:cNvSpPr/>
          <p:nvPr/>
        </p:nvSpPr>
        <p:spPr>
          <a:xfrm>
            <a:off x="361508" y="6358269"/>
            <a:ext cx="2743200" cy="4841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099" name="Picture 3" descr="G:\Leicester Biomedical Research Centre_logo_outlined_RGB_CO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540" y="6215087"/>
            <a:ext cx="2926168" cy="69008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28650" y="619857"/>
            <a:ext cx="3031599" cy="584775"/>
          </a:xfrm>
          <a:prstGeom prst="rect">
            <a:avLst/>
          </a:prstGeom>
        </p:spPr>
        <p:txBody>
          <a:bodyPr wrap="none">
            <a:spAutoFit/>
          </a:bodyPr>
          <a:lstStyle/>
          <a:p>
            <a:r>
              <a:rPr lang="en-GB" sz="3200" dirty="0">
                <a:solidFill>
                  <a:srgbClr val="D81E05"/>
                </a:solidFill>
                <a:latin typeface="Arial" panose="020B0604020202020204" pitchFamily="34" charset="0"/>
                <a:cs typeface="Arial" panose="020B0604020202020204" pitchFamily="34" charset="0"/>
              </a:rPr>
              <a:t>Recording Data</a:t>
            </a:r>
            <a:endParaRPr lang="en-GB" sz="3200" dirty="0"/>
          </a:p>
        </p:txBody>
      </p:sp>
      <p:sp>
        <p:nvSpPr>
          <p:cNvPr id="4" name="Rectangle 3"/>
          <p:cNvSpPr/>
          <p:nvPr/>
        </p:nvSpPr>
        <p:spPr>
          <a:xfrm>
            <a:off x="628649" y="1514201"/>
            <a:ext cx="8146739" cy="4585871"/>
          </a:xfrm>
          <a:prstGeom prst="rect">
            <a:avLst/>
          </a:prstGeom>
        </p:spPr>
        <p:txBody>
          <a:bodyPr wrap="square">
            <a:spAutoFit/>
          </a:bodyPr>
          <a:lstStyle/>
          <a:p>
            <a:pPr>
              <a:lnSpc>
                <a:spcPct val="90000"/>
              </a:lnSpc>
              <a:buClr>
                <a:srgbClr val="000000"/>
              </a:buClr>
            </a:pPr>
            <a:r>
              <a:rPr lang="en-GB" sz="2000" dirty="0">
                <a:latin typeface="Arial" panose="020B0604020202020204" pitchFamily="34" charset="0"/>
                <a:cs typeface="Arial" panose="020B0604020202020204" pitchFamily="34" charset="0"/>
              </a:rPr>
              <a:t>Sample bottles &amp; consent forms:</a:t>
            </a:r>
          </a:p>
          <a:p>
            <a:pPr>
              <a:lnSpc>
                <a:spcPct val="90000"/>
              </a:lnSpc>
              <a:buClr>
                <a:srgbClr val="000000"/>
              </a:buClr>
            </a:pPr>
            <a:endParaRPr lang="en-GB" sz="2000" dirty="0">
              <a:latin typeface="Arial" panose="020B0604020202020204" pitchFamily="34" charset="0"/>
              <a:cs typeface="Arial" panose="020B0604020202020204" pitchFamily="34" charset="0"/>
            </a:endParaRPr>
          </a:p>
          <a:p>
            <a:pPr marL="285744" indent="-285744">
              <a:lnSpc>
                <a:spcPct val="90000"/>
              </a:lnSpc>
              <a:buClr>
                <a:srgbClr val="000000"/>
              </a:buClr>
              <a:buFont typeface="Arial" panose="020B0604020202020204" pitchFamily="34" charset="0"/>
              <a:buChar char="•"/>
            </a:pPr>
            <a:r>
              <a:rPr lang="en-GB" sz="2000" dirty="0">
                <a:latin typeface="Arial" panose="020B0604020202020204" pitchFamily="34" charset="0"/>
                <a:cs typeface="Arial" panose="020B0604020202020204" pitchFamily="34" charset="0"/>
              </a:rPr>
              <a:t>Records must be accurate, legible and complete</a:t>
            </a:r>
          </a:p>
          <a:p>
            <a:pPr>
              <a:lnSpc>
                <a:spcPct val="90000"/>
              </a:lnSpc>
              <a:buClr>
                <a:srgbClr val="000000"/>
              </a:buClr>
            </a:pPr>
            <a:endParaRPr lang="en-GB" sz="2000" dirty="0">
              <a:latin typeface="Arial" panose="020B0604020202020204" pitchFamily="34" charset="0"/>
              <a:cs typeface="Arial" panose="020B0604020202020204" pitchFamily="34" charset="0"/>
            </a:endParaRPr>
          </a:p>
          <a:p>
            <a:pPr marL="285744" indent="-285744">
              <a:lnSpc>
                <a:spcPct val="90000"/>
              </a:lnSpc>
              <a:buClr>
                <a:srgbClr val="000000"/>
              </a:buClr>
              <a:buFont typeface="Arial" panose="020B0604020202020204" pitchFamily="34" charset="0"/>
              <a:buChar char="•"/>
            </a:pPr>
            <a:r>
              <a:rPr lang="en-GB" sz="2000" dirty="0">
                <a:latin typeface="Arial" panose="020B0604020202020204" pitchFamily="34" charset="0"/>
                <a:cs typeface="Arial" panose="020B0604020202020204" pitchFamily="34" charset="0"/>
              </a:rPr>
              <a:t>All fields must be completed</a:t>
            </a:r>
          </a:p>
          <a:p>
            <a:pPr>
              <a:lnSpc>
                <a:spcPct val="90000"/>
              </a:lnSpc>
              <a:buClr>
                <a:srgbClr val="000000"/>
              </a:buClr>
            </a:pPr>
            <a:endParaRPr lang="en-GB" sz="2000" dirty="0">
              <a:latin typeface="Arial" panose="020B0604020202020204" pitchFamily="34" charset="0"/>
              <a:cs typeface="Arial" panose="020B0604020202020204" pitchFamily="34" charset="0"/>
            </a:endParaRPr>
          </a:p>
          <a:p>
            <a:pPr marL="285744" indent="-285744">
              <a:lnSpc>
                <a:spcPct val="90000"/>
              </a:lnSpc>
              <a:buClr>
                <a:srgbClr val="000000"/>
              </a:buClr>
              <a:buFont typeface="Arial" panose="020B0604020202020204" pitchFamily="34" charset="0"/>
              <a:buChar char="•"/>
            </a:pPr>
            <a:r>
              <a:rPr lang="en-GB" sz="2000" dirty="0">
                <a:latin typeface="Arial" panose="020B0604020202020204" pitchFamily="34" charset="0"/>
                <a:cs typeface="Arial" panose="020B0604020202020204" pitchFamily="34" charset="0"/>
              </a:rPr>
              <a:t>Any change should be initialled and dated</a:t>
            </a:r>
          </a:p>
          <a:p>
            <a:pPr>
              <a:lnSpc>
                <a:spcPct val="90000"/>
              </a:lnSpc>
              <a:buClr>
                <a:srgbClr val="000000"/>
              </a:buClr>
            </a:pPr>
            <a:endParaRPr lang="en-GB" sz="2000" dirty="0">
              <a:latin typeface="Arial" panose="020B0604020202020204" pitchFamily="34" charset="0"/>
              <a:cs typeface="Arial" panose="020B0604020202020204" pitchFamily="34" charset="0"/>
            </a:endParaRPr>
          </a:p>
          <a:p>
            <a:pPr marL="285744" indent="-285744">
              <a:lnSpc>
                <a:spcPct val="90000"/>
              </a:lnSpc>
              <a:buClr>
                <a:srgbClr val="000000"/>
              </a:buClr>
              <a:buFont typeface="Arial" panose="020B0604020202020204" pitchFamily="34" charset="0"/>
              <a:buChar char="•"/>
            </a:pPr>
            <a:r>
              <a:rPr lang="en-GB" sz="2000" dirty="0">
                <a:latin typeface="Arial" panose="020B0604020202020204" pitchFamily="34" charset="0"/>
                <a:cs typeface="Arial" panose="020B0604020202020204" pitchFamily="34" charset="0"/>
              </a:rPr>
              <a:t>Strike through original entry with single line (should not obscure original entry)</a:t>
            </a:r>
          </a:p>
          <a:p>
            <a:pPr>
              <a:lnSpc>
                <a:spcPct val="90000"/>
              </a:lnSpc>
              <a:buClr>
                <a:srgbClr val="000000"/>
              </a:buClr>
            </a:pPr>
            <a:endParaRPr lang="en-GB" sz="2000" dirty="0">
              <a:latin typeface="Arial" panose="020B0604020202020204" pitchFamily="34" charset="0"/>
              <a:cs typeface="Arial" panose="020B0604020202020204" pitchFamily="34" charset="0"/>
            </a:endParaRPr>
          </a:p>
          <a:p>
            <a:pPr marL="285744" indent="-285744">
              <a:lnSpc>
                <a:spcPct val="90000"/>
              </a:lnSpc>
              <a:buClr>
                <a:srgbClr val="000000"/>
              </a:buClr>
              <a:buFont typeface="Arial" panose="020B0604020202020204" pitchFamily="34" charset="0"/>
              <a:buChar char="•"/>
            </a:pPr>
            <a:r>
              <a:rPr lang="en-GB" sz="2000" dirty="0">
                <a:latin typeface="Arial" panose="020B0604020202020204" pitchFamily="34" charset="0"/>
                <a:cs typeface="Arial" panose="020B0604020202020204" pitchFamily="34" charset="0"/>
              </a:rPr>
              <a:t>Always use black or blue pen</a:t>
            </a:r>
          </a:p>
          <a:p>
            <a:pPr>
              <a:lnSpc>
                <a:spcPct val="90000"/>
              </a:lnSpc>
              <a:buClr>
                <a:srgbClr val="000000"/>
              </a:buClr>
            </a:pPr>
            <a:endParaRPr lang="en-GB" sz="2000" dirty="0">
              <a:latin typeface="Arial" panose="020B0604020202020204" pitchFamily="34" charset="0"/>
              <a:cs typeface="Arial" panose="020B0604020202020204" pitchFamily="34" charset="0"/>
            </a:endParaRPr>
          </a:p>
          <a:p>
            <a:pPr marL="285744" indent="-285744">
              <a:lnSpc>
                <a:spcPct val="90000"/>
              </a:lnSpc>
              <a:buClr>
                <a:srgbClr val="000000"/>
              </a:buClr>
              <a:buFont typeface="Arial" panose="020B0604020202020204" pitchFamily="34" charset="0"/>
              <a:buChar char="•"/>
            </a:pPr>
            <a:r>
              <a:rPr lang="en-GB" sz="2000" dirty="0">
                <a:latin typeface="Arial" panose="020B0604020202020204" pitchFamily="34" charset="0"/>
                <a:cs typeface="Arial" panose="020B0604020202020204" pitchFamily="34" charset="0"/>
              </a:rPr>
              <a:t>No abbreviations</a:t>
            </a:r>
          </a:p>
          <a:p>
            <a:endParaRPr lang="en-GB" sz="2000" dirty="0">
              <a:latin typeface="Arial" panose="020B0604020202020204" pitchFamily="34" charset="0"/>
              <a:cs typeface="Arial" panose="020B0604020202020204" pitchFamily="34" charset="0"/>
            </a:endParaRPr>
          </a:p>
          <a:p>
            <a:pPr algn="ctr"/>
            <a:r>
              <a:rPr lang="en-GB" sz="2000" b="1" dirty="0">
                <a:latin typeface="Arial" panose="020B0604020202020204" pitchFamily="34" charset="0"/>
                <a:cs typeface="Arial" panose="020B0604020202020204" pitchFamily="34" charset="0"/>
              </a:rPr>
              <a:t>If its not documented it did not happen</a:t>
            </a:r>
          </a:p>
        </p:txBody>
      </p:sp>
    </p:spTree>
    <p:extLst>
      <p:ext uri="{BB962C8B-B14F-4D97-AF65-F5344CB8AC3E}">
        <p14:creationId xmlns:p14="http://schemas.microsoft.com/office/powerpoint/2010/main" val="5409020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GB" dirty="0">
                <a:solidFill>
                  <a:srgbClr val="C00000"/>
                </a:solidFill>
              </a:rPr>
              <a:t/>
            </a:r>
            <a:br>
              <a:rPr lang="en-GB" dirty="0">
                <a:solidFill>
                  <a:srgbClr val="C00000"/>
                </a:solidFill>
              </a:rPr>
            </a:br>
            <a:endParaRPr lang="en-GB" dirty="0"/>
          </a:p>
        </p:txBody>
      </p:sp>
      <p:sp>
        <p:nvSpPr>
          <p:cNvPr id="2" name="Rectangle 1"/>
          <p:cNvSpPr/>
          <p:nvPr/>
        </p:nvSpPr>
        <p:spPr>
          <a:xfrm>
            <a:off x="361508" y="6358269"/>
            <a:ext cx="2743200" cy="4841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099" name="Picture 3" descr="G:\Leicester Biomedical Research Centre_logo_outlined_RGB_CO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540" y="6215087"/>
            <a:ext cx="2926168" cy="69008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733312" y="619857"/>
            <a:ext cx="3716082" cy="584775"/>
          </a:xfrm>
          <a:prstGeom prst="rect">
            <a:avLst/>
          </a:prstGeom>
        </p:spPr>
        <p:txBody>
          <a:bodyPr wrap="none">
            <a:spAutoFit/>
          </a:bodyPr>
          <a:lstStyle/>
          <a:p>
            <a:r>
              <a:rPr lang="en-GB" sz="3200" dirty="0">
                <a:solidFill>
                  <a:srgbClr val="C00000"/>
                </a:solidFill>
                <a:latin typeface="Arial" panose="020B0604020202020204" pitchFamily="34" charset="0"/>
                <a:cs typeface="Arial" panose="020B0604020202020204" pitchFamily="34" charset="0"/>
              </a:rPr>
              <a:t>Protocol Deviations</a:t>
            </a:r>
            <a:endParaRPr lang="en-GB" sz="3200" dirty="0"/>
          </a:p>
        </p:txBody>
      </p:sp>
      <p:sp>
        <p:nvSpPr>
          <p:cNvPr id="4" name="Rectangle 3"/>
          <p:cNvSpPr/>
          <p:nvPr/>
        </p:nvSpPr>
        <p:spPr>
          <a:xfrm>
            <a:off x="733311" y="1690377"/>
            <a:ext cx="7354887" cy="2554545"/>
          </a:xfrm>
          <a:prstGeom prst="rect">
            <a:avLst/>
          </a:prstGeom>
        </p:spPr>
        <p:txBody>
          <a:bodyPr wrap="square">
            <a:spAutoFit/>
          </a:bodyPr>
          <a:lstStyle/>
          <a:p>
            <a:r>
              <a:rPr lang="en-GB" sz="2000" dirty="0">
                <a:latin typeface="Arial" panose="020B0604020202020204" pitchFamily="34" charset="0"/>
                <a:cs typeface="Arial" panose="020B0604020202020204" pitchFamily="34" charset="0"/>
              </a:rPr>
              <a:t>The Protocol must be followed at all times.  However, occasionally deviations to the approved protocol may occur.  If this happens:</a:t>
            </a:r>
          </a:p>
          <a:p>
            <a:endParaRPr lang="en-GB" sz="2000" dirty="0">
              <a:latin typeface="Arial" panose="020B0604020202020204" pitchFamily="34" charset="0"/>
              <a:cs typeface="Arial" panose="020B0604020202020204" pitchFamily="34" charset="0"/>
            </a:endParaRPr>
          </a:p>
          <a:p>
            <a:pPr marL="285744" indent="-285744">
              <a:buFont typeface="Arial" panose="020B0604020202020204" pitchFamily="34" charset="0"/>
              <a:buChar char="•"/>
            </a:pPr>
            <a:r>
              <a:rPr lang="en-GB" sz="2000" dirty="0">
                <a:latin typeface="Arial" panose="020B0604020202020204" pitchFamily="34" charset="0"/>
                <a:cs typeface="Arial" panose="020B0604020202020204" pitchFamily="34" charset="0"/>
              </a:rPr>
              <a:t>Record in the patient notes</a:t>
            </a:r>
          </a:p>
          <a:p>
            <a:endParaRPr lang="en-GB" sz="2000" dirty="0">
              <a:latin typeface="Arial" panose="020B0604020202020204" pitchFamily="34" charset="0"/>
              <a:cs typeface="Arial" panose="020B0604020202020204" pitchFamily="34" charset="0"/>
            </a:endParaRPr>
          </a:p>
          <a:p>
            <a:endParaRPr lang="en-GB" sz="2000" b="1" dirty="0">
              <a:latin typeface="Arial" panose="020B0604020202020204" pitchFamily="34" charset="0"/>
              <a:cs typeface="Arial" panose="020B0604020202020204" pitchFamily="34" charset="0"/>
            </a:endParaRPr>
          </a:p>
          <a:p>
            <a:r>
              <a:rPr lang="en-GB" sz="2000" b="1" dirty="0">
                <a:latin typeface="Arial" panose="020B0604020202020204" pitchFamily="34" charset="0"/>
                <a:cs typeface="Arial" panose="020B0604020202020204" pitchFamily="34" charset="0"/>
              </a:rPr>
              <a:t>Report to study team</a:t>
            </a:r>
          </a:p>
        </p:txBody>
      </p:sp>
    </p:spTree>
    <p:extLst>
      <p:ext uri="{BB962C8B-B14F-4D97-AF65-F5344CB8AC3E}">
        <p14:creationId xmlns:p14="http://schemas.microsoft.com/office/powerpoint/2010/main" val="193343731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GB" dirty="0">
                <a:solidFill>
                  <a:srgbClr val="C00000"/>
                </a:solidFill>
              </a:rPr>
              <a:t/>
            </a:r>
            <a:br>
              <a:rPr lang="en-GB" dirty="0">
                <a:solidFill>
                  <a:srgbClr val="C00000"/>
                </a:solidFill>
              </a:rPr>
            </a:br>
            <a:endParaRPr lang="en-GB" dirty="0"/>
          </a:p>
        </p:txBody>
      </p:sp>
      <p:sp>
        <p:nvSpPr>
          <p:cNvPr id="2" name="Rectangle 1"/>
          <p:cNvSpPr/>
          <p:nvPr/>
        </p:nvSpPr>
        <p:spPr>
          <a:xfrm>
            <a:off x="361508" y="6358269"/>
            <a:ext cx="2743200" cy="4841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099" name="Picture 3" descr="G:\Leicester Biomedical Research Centre_logo_outlined_RGB_CO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540" y="6215087"/>
            <a:ext cx="2926168" cy="69008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61510" y="690525"/>
            <a:ext cx="4626395" cy="584775"/>
          </a:xfrm>
          <a:prstGeom prst="rect">
            <a:avLst/>
          </a:prstGeom>
        </p:spPr>
        <p:txBody>
          <a:bodyPr wrap="none">
            <a:spAutoFit/>
          </a:bodyPr>
          <a:lstStyle/>
          <a:p>
            <a:r>
              <a:rPr lang="en-GB" sz="3200" dirty="0">
                <a:solidFill>
                  <a:srgbClr val="C00000"/>
                </a:solidFill>
                <a:latin typeface="Arial" panose="020B0604020202020204" pitchFamily="34" charset="0"/>
                <a:cs typeface="Arial" panose="020B0604020202020204" pitchFamily="34" charset="0"/>
              </a:rPr>
              <a:t>Data and </a:t>
            </a:r>
            <a:r>
              <a:rPr lang="en-GB" sz="3200" dirty="0" err="1">
                <a:solidFill>
                  <a:srgbClr val="C00000"/>
                </a:solidFill>
                <a:latin typeface="Arial" panose="020B0604020202020204" pitchFamily="34" charset="0"/>
                <a:cs typeface="Arial" panose="020B0604020202020204" pitchFamily="34" charset="0"/>
              </a:rPr>
              <a:t>Anonymisation</a:t>
            </a:r>
            <a:endParaRPr lang="en-GB" sz="3200" dirty="0"/>
          </a:p>
        </p:txBody>
      </p:sp>
      <p:sp>
        <p:nvSpPr>
          <p:cNvPr id="4" name="Rectangle 3"/>
          <p:cNvSpPr/>
          <p:nvPr/>
        </p:nvSpPr>
        <p:spPr>
          <a:xfrm>
            <a:off x="361510" y="1387098"/>
            <a:ext cx="8006303" cy="4708981"/>
          </a:xfrm>
          <a:prstGeom prst="rect">
            <a:avLst/>
          </a:prstGeom>
        </p:spPr>
        <p:txBody>
          <a:bodyPr wrap="square">
            <a:spAutoFit/>
          </a:bodyPr>
          <a:lstStyle/>
          <a:p>
            <a:pPr marL="0" lvl="3"/>
            <a:r>
              <a:rPr lang="en-GB" sz="2000" dirty="0">
                <a:latin typeface="Arial" panose="020B0604020202020204" pitchFamily="34" charset="0"/>
                <a:cs typeface="Arial" panose="020B0604020202020204" pitchFamily="34" charset="0"/>
              </a:rPr>
              <a:t>There is a secure GENVASC</a:t>
            </a:r>
            <a:r>
              <a:rPr lang="en-GB" sz="2000" dirty="0">
                <a:solidFill>
                  <a:srgbClr val="FF0000"/>
                </a:solidFill>
                <a:latin typeface="Arial" panose="020B0604020202020204" pitchFamily="34" charset="0"/>
                <a:cs typeface="Arial" panose="020B0604020202020204" pitchFamily="34" charset="0"/>
              </a:rPr>
              <a:t> </a:t>
            </a:r>
            <a:r>
              <a:rPr lang="en-GB" sz="2000" dirty="0">
                <a:latin typeface="Arial" panose="020B0604020202020204" pitchFamily="34" charset="0"/>
                <a:cs typeface="Arial" panose="020B0604020202020204" pitchFamily="34" charset="0"/>
              </a:rPr>
              <a:t>database, which holds:</a:t>
            </a:r>
          </a:p>
          <a:p>
            <a:pPr marL="342891" lvl="3" indent="-342891">
              <a:buFont typeface="Arial" panose="020B0604020202020204" pitchFamily="34" charset="0"/>
              <a:buChar char="•"/>
            </a:pPr>
            <a:r>
              <a:rPr lang="en-GB" sz="2000" dirty="0">
                <a:latin typeface="Arial" panose="020B0604020202020204" pitchFamily="34" charset="0"/>
                <a:cs typeface="Arial" panose="020B0604020202020204" pitchFamily="34" charset="0"/>
              </a:rPr>
              <a:t>Participant demographics</a:t>
            </a:r>
          </a:p>
          <a:p>
            <a:pPr marL="342891" lvl="3" indent="-342891">
              <a:buFont typeface="Arial" panose="020B0604020202020204" pitchFamily="34" charset="0"/>
              <a:buChar char="•"/>
            </a:pPr>
            <a:r>
              <a:rPr lang="en-GB" sz="2000" dirty="0">
                <a:latin typeface="Arial" panose="020B0604020202020204" pitchFamily="34" charset="0"/>
                <a:cs typeface="Arial" panose="020B0604020202020204" pitchFamily="34" charset="0"/>
              </a:rPr>
              <a:t>Cardiovascular risk factors/scores</a:t>
            </a:r>
          </a:p>
          <a:p>
            <a:pPr marL="342891" lvl="3" indent="-342891">
              <a:buFont typeface="Arial" panose="020B0604020202020204" pitchFamily="34" charset="0"/>
              <a:buChar char="•"/>
            </a:pPr>
            <a:r>
              <a:rPr lang="en-GB" sz="2000" dirty="0">
                <a:latin typeface="Arial" panose="020B0604020202020204" pitchFamily="34" charset="0"/>
                <a:cs typeface="Arial" panose="020B0604020202020204" pitchFamily="34" charset="0"/>
              </a:rPr>
              <a:t>Relevant health information extracted from GP practice databases and hospital systems</a:t>
            </a:r>
          </a:p>
          <a:p>
            <a:pPr marL="342891" lvl="3" indent="-342891">
              <a:buFont typeface="Arial" panose="020B0604020202020204" pitchFamily="34" charset="0"/>
              <a:buChar char="•"/>
            </a:pPr>
            <a:r>
              <a:rPr lang="en-GB" sz="2000" dirty="0">
                <a:latin typeface="Arial" panose="020B0604020202020204" pitchFamily="34" charset="0"/>
                <a:cs typeface="Arial" panose="020B0604020202020204" pitchFamily="34" charset="0"/>
              </a:rPr>
              <a:t>Over time this database is populated with additional relevant participant health information</a:t>
            </a:r>
          </a:p>
          <a:p>
            <a:pPr marL="0" lvl="3"/>
            <a:endParaRPr lang="en-GB" sz="2000" dirty="0">
              <a:latin typeface="Arial" panose="020B0604020202020204" pitchFamily="34" charset="0"/>
              <a:cs typeface="Arial" panose="020B0604020202020204" pitchFamily="34" charset="0"/>
            </a:endParaRPr>
          </a:p>
          <a:p>
            <a:pPr marL="0" lvl="3"/>
            <a:endParaRPr lang="en-GB" sz="2000" dirty="0">
              <a:latin typeface="Arial" panose="020B0604020202020204" pitchFamily="34" charset="0"/>
              <a:cs typeface="Arial" panose="020B0604020202020204" pitchFamily="34" charset="0"/>
            </a:endParaRPr>
          </a:p>
          <a:p>
            <a:pPr marL="0" lvl="3"/>
            <a:r>
              <a:rPr lang="en-GB" sz="2000" dirty="0">
                <a:latin typeface="Arial" panose="020B0604020202020204" pitchFamily="34" charset="0"/>
                <a:cs typeface="Arial" panose="020B0604020202020204" pitchFamily="34" charset="0"/>
              </a:rPr>
              <a:t>All participants are allocated a unique study identification number to pseudo-anonymise data</a:t>
            </a:r>
          </a:p>
          <a:p>
            <a:pPr marL="342891" lvl="3" indent="-342891">
              <a:buFontTx/>
              <a:buChar char="•"/>
            </a:pPr>
            <a:r>
              <a:rPr lang="en-GB" sz="2000" dirty="0">
                <a:latin typeface="Arial" panose="020B0604020202020204" pitchFamily="34" charset="0"/>
                <a:cs typeface="Arial" panose="020B0604020202020204" pitchFamily="34" charset="0"/>
              </a:rPr>
              <a:t>Data is gathered using participant NHS and System numbers</a:t>
            </a:r>
          </a:p>
          <a:p>
            <a:pPr marL="342891" lvl="3" indent="-342891">
              <a:buFontTx/>
              <a:buChar char="•"/>
            </a:pPr>
            <a:r>
              <a:rPr lang="en-GB" sz="2000" dirty="0">
                <a:latin typeface="Arial" panose="020B0604020202020204" pitchFamily="34" charset="0"/>
                <a:cs typeface="Arial" panose="020B0604020202020204" pitchFamily="34" charset="0"/>
              </a:rPr>
              <a:t>Information Sharing Agreements are in place between data controllers (GP practices &amp; the study team) and data processors (BRC contracted Data Processor)  </a:t>
            </a:r>
          </a:p>
        </p:txBody>
      </p:sp>
    </p:spTree>
    <p:extLst>
      <p:ext uri="{BB962C8B-B14F-4D97-AF65-F5344CB8AC3E}">
        <p14:creationId xmlns:p14="http://schemas.microsoft.com/office/powerpoint/2010/main" val="221409572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GB" dirty="0">
                <a:solidFill>
                  <a:srgbClr val="C00000"/>
                </a:solidFill>
              </a:rPr>
              <a:t/>
            </a:r>
            <a:br>
              <a:rPr lang="en-GB" dirty="0">
                <a:solidFill>
                  <a:srgbClr val="C00000"/>
                </a:solidFill>
              </a:rPr>
            </a:br>
            <a:endParaRPr lang="en-GB" dirty="0"/>
          </a:p>
        </p:txBody>
      </p:sp>
      <p:sp>
        <p:nvSpPr>
          <p:cNvPr id="2" name="Rectangle 1"/>
          <p:cNvSpPr/>
          <p:nvPr/>
        </p:nvSpPr>
        <p:spPr>
          <a:xfrm>
            <a:off x="361508" y="6358269"/>
            <a:ext cx="2743200" cy="4841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099" name="Picture 3" descr="G:\Leicester Biomedical Research Centre_logo_outlined_RGB_CO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540" y="6215087"/>
            <a:ext cx="2926168" cy="69008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18634" y="683893"/>
            <a:ext cx="5492209" cy="584775"/>
          </a:xfrm>
          <a:prstGeom prst="rect">
            <a:avLst/>
          </a:prstGeom>
        </p:spPr>
        <p:txBody>
          <a:bodyPr wrap="none">
            <a:spAutoFit/>
          </a:bodyPr>
          <a:lstStyle/>
          <a:p>
            <a:r>
              <a:rPr lang="en-GB" sz="3200" dirty="0">
                <a:solidFill>
                  <a:srgbClr val="C00000"/>
                </a:solidFill>
                <a:latin typeface="Arial" panose="020B0604020202020204" pitchFamily="34" charset="0"/>
                <a:cs typeface="Arial" panose="020B0604020202020204" pitchFamily="34" charset="0"/>
              </a:rPr>
              <a:t>Sample collection/processing</a:t>
            </a:r>
            <a:endParaRPr lang="en-GB" sz="3200" dirty="0"/>
          </a:p>
        </p:txBody>
      </p:sp>
      <p:sp>
        <p:nvSpPr>
          <p:cNvPr id="4" name="Rectangle 3"/>
          <p:cNvSpPr/>
          <p:nvPr/>
        </p:nvSpPr>
        <p:spPr>
          <a:xfrm>
            <a:off x="218634" y="1347814"/>
            <a:ext cx="8296717" cy="4708981"/>
          </a:xfrm>
          <a:prstGeom prst="rect">
            <a:avLst/>
          </a:prstGeom>
        </p:spPr>
        <p:txBody>
          <a:bodyPr wrap="square">
            <a:spAutoFit/>
          </a:bodyPr>
          <a:lstStyle/>
          <a:p>
            <a:r>
              <a:rPr lang="en-GB" sz="2000" dirty="0">
                <a:latin typeface="Arial" panose="020B0604020202020204" pitchFamily="34" charset="0"/>
                <a:cs typeface="Arial" panose="020B0604020202020204" pitchFamily="34" charset="0"/>
              </a:rPr>
              <a:t>Ensure informed consent is obtained </a:t>
            </a:r>
            <a:r>
              <a:rPr lang="en-GB" sz="2000" b="1" dirty="0">
                <a:latin typeface="Arial" panose="020B0604020202020204" pitchFamily="34" charset="0"/>
                <a:cs typeface="Arial" panose="020B0604020202020204" pitchFamily="34" charset="0"/>
              </a:rPr>
              <a:t>prior</a:t>
            </a:r>
            <a:r>
              <a:rPr lang="en-GB" sz="2000" dirty="0">
                <a:latin typeface="Arial" panose="020B0604020202020204" pitchFamily="34" charset="0"/>
                <a:cs typeface="Arial" panose="020B0604020202020204" pitchFamily="34" charset="0"/>
              </a:rPr>
              <a:t> to taking any study samples</a:t>
            </a:r>
          </a:p>
          <a:p>
            <a:r>
              <a:rPr lang="en-GB" sz="2000" dirty="0">
                <a:latin typeface="Arial" panose="020B0604020202020204" pitchFamily="34" charset="0"/>
                <a:cs typeface="Arial" panose="020B0604020202020204" pitchFamily="34" charset="0"/>
              </a:rPr>
              <a:t>Obtain clinical samples in their normal order first, followed by the study samples</a:t>
            </a:r>
          </a:p>
          <a:p>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Study samples can be drawn separately from a second needle if necessary</a:t>
            </a:r>
          </a:p>
          <a:p>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GENVASC study samples are </a:t>
            </a:r>
            <a:r>
              <a:rPr lang="en-GB" sz="2000" b="1" dirty="0">
                <a:latin typeface="Arial" panose="020B0604020202020204" pitchFamily="34" charset="0"/>
                <a:cs typeface="Arial" panose="020B0604020202020204" pitchFamily="34" charset="0"/>
              </a:rPr>
              <a:t>optimally 10ml of blood</a:t>
            </a:r>
            <a:r>
              <a:rPr lang="en-GB" sz="2000" dirty="0">
                <a:latin typeface="Arial" panose="020B0604020202020204" pitchFamily="34" charset="0"/>
                <a:cs typeface="Arial" panose="020B0604020202020204" pitchFamily="34" charset="0"/>
              </a:rPr>
              <a:t> using your routine EDTA blood sampling tubes.  For example:</a:t>
            </a:r>
          </a:p>
          <a:p>
            <a:endParaRPr lang="en-GB" sz="2000" dirty="0">
              <a:latin typeface="Arial" panose="020B0604020202020204" pitchFamily="34" charset="0"/>
              <a:cs typeface="Arial" panose="020B0604020202020204" pitchFamily="34" charset="0"/>
            </a:endParaRPr>
          </a:p>
          <a:p>
            <a:r>
              <a:rPr lang="en-GB" sz="2000" b="1" dirty="0">
                <a:latin typeface="Arial" panose="020B0604020202020204" pitchFamily="34" charset="0"/>
                <a:cs typeface="Arial" panose="020B0604020202020204" pitchFamily="34" charset="0"/>
              </a:rPr>
              <a:t>2 x EDTA 4.0ml tubes </a:t>
            </a:r>
          </a:p>
          <a:p>
            <a:r>
              <a:rPr lang="en-GB" sz="2000" b="1" dirty="0">
                <a:latin typeface="Arial" panose="020B0604020202020204" pitchFamily="34" charset="0"/>
                <a:cs typeface="Arial" panose="020B0604020202020204" pitchFamily="34" charset="0"/>
              </a:rPr>
              <a:t>3 x EDTA 2.7ml tubes </a:t>
            </a:r>
          </a:p>
          <a:p>
            <a:r>
              <a:rPr lang="en-GB" sz="2000" b="1" dirty="0">
                <a:latin typeface="Arial" panose="020B0604020202020204" pitchFamily="34" charset="0"/>
                <a:cs typeface="Arial" panose="020B0604020202020204" pitchFamily="34" charset="0"/>
              </a:rPr>
              <a:t>1 x EDTA 10ml tube</a:t>
            </a:r>
          </a:p>
          <a:p>
            <a:r>
              <a:rPr lang="en-GB" sz="2000" b="1" dirty="0">
                <a:latin typeface="Arial" panose="020B0604020202020204" pitchFamily="34" charset="0"/>
                <a:cs typeface="Arial" panose="020B0604020202020204" pitchFamily="34" charset="0"/>
              </a:rPr>
              <a:t>2 x EDTA 4.9ml tubes</a:t>
            </a:r>
          </a:p>
          <a:p>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726117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GB" dirty="0">
                <a:solidFill>
                  <a:srgbClr val="C00000"/>
                </a:solidFill>
              </a:rPr>
              <a:t/>
            </a:r>
            <a:br>
              <a:rPr lang="en-GB" dirty="0">
                <a:solidFill>
                  <a:srgbClr val="C00000"/>
                </a:solidFill>
              </a:rPr>
            </a:br>
            <a:endParaRPr lang="en-GB" dirty="0"/>
          </a:p>
        </p:txBody>
      </p:sp>
      <p:sp>
        <p:nvSpPr>
          <p:cNvPr id="2" name="Rectangle 1"/>
          <p:cNvSpPr/>
          <p:nvPr/>
        </p:nvSpPr>
        <p:spPr>
          <a:xfrm>
            <a:off x="361508" y="6358269"/>
            <a:ext cx="2743200" cy="4841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099" name="Picture 3" descr="G:\Leicester Biomedical Research Centre_logo_outlined_RGB_CO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540" y="6215087"/>
            <a:ext cx="2926168" cy="69008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61508" y="659141"/>
            <a:ext cx="7654660" cy="584775"/>
          </a:xfrm>
          <a:prstGeom prst="rect">
            <a:avLst/>
          </a:prstGeom>
        </p:spPr>
        <p:txBody>
          <a:bodyPr wrap="none">
            <a:spAutoFit/>
          </a:bodyPr>
          <a:lstStyle/>
          <a:p>
            <a:r>
              <a:rPr lang="en-GB" sz="3200" dirty="0">
                <a:solidFill>
                  <a:srgbClr val="C00000"/>
                </a:solidFill>
                <a:latin typeface="Arial" panose="020B0604020202020204" pitchFamily="34" charset="0"/>
                <a:cs typeface="Arial" panose="020B0604020202020204" pitchFamily="34" charset="0"/>
              </a:rPr>
              <a:t>Sample collection/processing (continued)</a:t>
            </a:r>
            <a:endParaRPr lang="en-GB" sz="3200" dirty="0"/>
          </a:p>
        </p:txBody>
      </p:sp>
      <p:sp>
        <p:nvSpPr>
          <p:cNvPr id="4" name="Rectangle 3"/>
          <p:cNvSpPr/>
          <p:nvPr/>
        </p:nvSpPr>
        <p:spPr>
          <a:xfrm>
            <a:off x="218634" y="1173317"/>
            <a:ext cx="8296717" cy="3477875"/>
          </a:xfrm>
          <a:prstGeom prst="rect">
            <a:avLst/>
          </a:prstGeom>
        </p:spPr>
        <p:txBody>
          <a:bodyPr wrap="square">
            <a:spAutoFit/>
          </a:bodyPr>
          <a:lstStyle/>
          <a:p>
            <a:endParaRPr lang="en-GB" sz="2000" dirty="0">
              <a:latin typeface="Arial" panose="020B0604020202020204" pitchFamily="34" charset="0"/>
              <a:cs typeface="Arial" panose="020B0604020202020204" pitchFamily="34" charset="0"/>
            </a:endParaRPr>
          </a:p>
          <a:p>
            <a:pPr marL="342891" indent="-342891">
              <a:buFont typeface="Arial" panose="020B0604020202020204" pitchFamily="34" charset="0"/>
              <a:buChar char="•"/>
            </a:pPr>
            <a:r>
              <a:rPr lang="en-GB" sz="2000" dirty="0">
                <a:latin typeface="Arial" panose="020B0604020202020204" pitchFamily="34" charset="0"/>
                <a:cs typeface="Arial" panose="020B0604020202020204" pitchFamily="34" charset="0"/>
              </a:rPr>
              <a:t>Label tubes with patient demographics and date</a:t>
            </a:r>
          </a:p>
          <a:p>
            <a:endParaRPr lang="en-GB" sz="2000" dirty="0">
              <a:latin typeface="Arial" panose="020B0604020202020204" pitchFamily="34" charset="0"/>
              <a:cs typeface="Arial" panose="020B0604020202020204" pitchFamily="34" charset="0"/>
            </a:endParaRPr>
          </a:p>
          <a:p>
            <a:pPr marL="342891" indent="-342891">
              <a:buFont typeface="Arial" panose="020B0604020202020204" pitchFamily="34" charset="0"/>
              <a:buChar char="•"/>
            </a:pPr>
            <a:r>
              <a:rPr lang="en-GB" sz="2000" dirty="0">
                <a:latin typeface="Arial" panose="020B0604020202020204" pitchFamily="34" charset="0"/>
                <a:cs typeface="Arial" panose="020B0604020202020204" pitchFamily="34" charset="0"/>
              </a:rPr>
              <a:t>Bag samples separate to clinical samples, affix a bag label and attach a copy of the consent form</a:t>
            </a:r>
          </a:p>
          <a:p>
            <a:endParaRPr lang="en-GB" sz="2000" dirty="0">
              <a:latin typeface="Arial" panose="020B0604020202020204" pitchFamily="34" charset="0"/>
              <a:cs typeface="Arial" panose="020B0604020202020204" pitchFamily="34" charset="0"/>
            </a:endParaRPr>
          </a:p>
          <a:p>
            <a:pPr marL="342891" indent="-342891">
              <a:buFont typeface="Arial" panose="020B0604020202020204" pitchFamily="34" charset="0"/>
              <a:buChar char="•"/>
            </a:pPr>
            <a:r>
              <a:rPr lang="en-GB" sz="2000" dirty="0">
                <a:latin typeface="Arial" panose="020B0604020202020204" pitchFamily="34" charset="0"/>
                <a:cs typeface="Arial" panose="020B0604020202020204" pitchFamily="34" charset="0"/>
              </a:rPr>
              <a:t>Send study samples to pathology alongside clinical samples, using routine pathology service </a:t>
            </a:r>
          </a:p>
          <a:p>
            <a:endParaRPr lang="en-GB" sz="2000" dirty="0">
              <a:latin typeface="Arial" panose="020B0604020202020204" pitchFamily="34" charset="0"/>
              <a:cs typeface="Arial" panose="020B0604020202020204" pitchFamily="34" charset="0"/>
            </a:endParaRPr>
          </a:p>
          <a:p>
            <a:pPr marL="342891" indent="-342891">
              <a:buFont typeface="Arial" panose="020B0604020202020204" pitchFamily="34" charset="0"/>
              <a:buChar char="•"/>
            </a:pPr>
            <a:r>
              <a:rPr lang="en-GB" sz="2000" dirty="0">
                <a:latin typeface="Arial" panose="020B0604020202020204" pitchFamily="34" charset="0"/>
                <a:cs typeface="Arial" panose="020B0604020202020204" pitchFamily="34" charset="0"/>
              </a:rPr>
              <a:t>If no research sample are obtained, just send the participant consent form in a labelled sample bag</a:t>
            </a:r>
          </a:p>
        </p:txBody>
      </p:sp>
    </p:spTree>
    <p:extLst>
      <p:ext uri="{BB962C8B-B14F-4D97-AF65-F5344CB8AC3E}">
        <p14:creationId xmlns:p14="http://schemas.microsoft.com/office/powerpoint/2010/main" val="224579629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GB" dirty="0">
                <a:solidFill>
                  <a:srgbClr val="C00000"/>
                </a:solidFill>
              </a:rPr>
              <a:t/>
            </a:r>
            <a:br>
              <a:rPr lang="en-GB" dirty="0">
                <a:solidFill>
                  <a:srgbClr val="C00000"/>
                </a:solidFill>
              </a:rPr>
            </a:br>
            <a:endParaRPr lang="en-GB" dirty="0"/>
          </a:p>
        </p:txBody>
      </p:sp>
      <p:sp>
        <p:nvSpPr>
          <p:cNvPr id="2" name="Rectangle 1"/>
          <p:cNvSpPr/>
          <p:nvPr/>
        </p:nvSpPr>
        <p:spPr>
          <a:xfrm>
            <a:off x="361508" y="6358269"/>
            <a:ext cx="2743200" cy="4841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099" name="Picture 3" descr="G:\Leicester Biomedical Research Centre_logo_outlined_RGB_CO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540" y="6215087"/>
            <a:ext cx="2926168" cy="69008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733311" y="619857"/>
            <a:ext cx="7223196" cy="584775"/>
          </a:xfrm>
          <a:prstGeom prst="rect">
            <a:avLst/>
          </a:prstGeom>
        </p:spPr>
        <p:txBody>
          <a:bodyPr wrap="none">
            <a:spAutoFit/>
          </a:bodyPr>
          <a:lstStyle/>
          <a:p>
            <a:r>
              <a:rPr lang="en-GB" sz="3200" dirty="0">
                <a:solidFill>
                  <a:srgbClr val="C00000"/>
                </a:solidFill>
                <a:latin typeface="Arial" panose="020B0604020202020204" pitchFamily="34" charset="0"/>
                <a:cs typeface="Arial" panose="020B0604020202020204" pitchFamily="34" charset="0"/>
              </a:rPr>
              <a:t>Portal Registration &amp; Sample Tracking </a:t>
            </a:r>
            <a:endParaRPr lang="en-GB" sz="3200" dirty="0"/>
          </a:p>
        </p:txBody>
      </p:sp>
      <p:sp>
        <p:nvSpPr>
          <p:cNvPr id="4" name="Rectangle 3"/>
          <p:cNvSpPr/>
          <p:nvPr/>
        </p:nvSpPr>
        <p:spPr>
          <a:xfrm>
            <a:off x="733311" y="1720841"/>
            <a:ext cx="7428380" cy="3785652"/>
          </a:xfrm>
          <a:prstGeom prst="rect">
            <a:avLst/>
          </a:prstGeom>
        </p:spPr>
        <p:txBody>
          <a:bodyPr wrap="square">
            <a:spAutoFit/>
          </a:bodyPr>
          <a:lstStyle/>
          <a:p>
            <a:pPr marL="457189" indent="-457189">
              <a:buFont typeface="Arial" panose="020B0604020202020204" pitchFamily="34" charset="0"/>
              <a:buChar char="•"/>
            </a:pPr>
            <a:r>
              <a:rPr lang="en-GB" sz="2000" dirty="0">
                <a:latin typeface="Arial" panose="020B0604020202020204" pitchFamily="34" charset="0"/>
                <a:cs typeface="Arial" panose="020B0604020202020204" pitchFamily="34" charset="0"/>
              </a:rPr>
              <a:t>When the samples arrive at LBRC they will be registered on the GENVASC portal (N3 protected and secure)</a:t>
            </a:r>
          </a:p>
          <a:p>
            <a:endParaRPr lang="en-GB" sz="2000" dirty="0">
              <a:latin typeface="Arial" panose="020B0604020202020204" pitchFamily="34" charset="0"/>
              <a:cs typeface="Arial" panose="020B0604020202020204" pitchFamily="34" charset="0"/>
            </a:endParaRPr>
          </a:p>
          <a:p>
            <a:pPr marL="457189" indent="-457189">
              <a:buFont typeface="Arial" panose="020B0604020202020204" pitchFamily="34" charset="0"/>
              <a:buChar char="•"/>
            </a:pPr>
            <a:r>
              <a:rPr lang="en-GB" sz="2000" dirty="0">
                <a:latin typeface="Arial" panose="020B0604020202020204" pitchFamily="34" charset="0"/>
                <a:cs typeface="Arial" panose="020B0604020202020204" pitchFamily="34" charset="0"/>
              </a:rPr>
              <a:t>The Portal allows for accrual, quarterly reimbursement reporting and document management</a:t>
            </a:r>
            <a:endParaRPr lang="en-GB" sz="2000" dirty="0">
              <a:latin typeface="Arial" panose="020B0604020202020204" pitchFamily="34" charset="0"/>
              <a:cs typeface="Arial" panose="020B0604020202020204" pitchFamily="34" charset="0"/>
              <a:hlinkClick r:id="rId3"/>
            </a:endParaRPr>
          </a:p>
          <a:p>
            <a:pPr marL="457189" indent="-457189">
              <a:buFont typeface="Arial" panose="020B0604020202020204" pitchFamily="34" charset="0"/>
              <a:buChar char="•"/>
            </a:pPr>
            <a:r>
              <a:rPr lang="en-GB" sz="2000" dirty="0">
                <a:latin typeface="Arial" panose="020B0604020202020204" pitchFamily="34" charset="0"/>
                <a:cs typeface="Arial" panose="020B0604020202020204" pitchFamily="34" charset="0"/>
                <a:hlinkClick r:id="rId3"/>
              </a:rPr>
              <a:t>https://genvasc.uhl-tr.nhs.uk</a:t>
            </a:r>
            <a:endParaRPr lang="en-GB" sz="2000" dirty="0">
              <a:latin typeface="Arial" panose="020B0604020202020204" pitchFamily="34" charset="0"/>
              <a:cs typeface="Arial" panose="020B0604020202020204" pitchFamily="34" charset="0"/>
            </a:endParaRPr>
          </a:p>
          <a:p>
            <a:endParaRPr lang="en-GB" sz="2000" dirty="0">
              <a:latin typeface="Arial" panose="020B0604020202020204" pitchFamily="34" charset="0"/>
              <a:cs typeface="Arial" panose="020B0604020202020204" pitchFamily="34" charset="0"/>
            </a:endParaRPr>
          </a:p>
          <a:p>
            <a:pPr marL="457189" indent="-457189">
              <a:buFont typeface="Arial" panose="020B0604020202020204" pitchFamily="34" charset="0"/>
              <a:buChar char="•"/>
            </a:pPr>
            <a:r>
              <a:rPr lang="en-GB" sz="2000" dirty="0">
                <a:latin typeface="Arial" panose="020B0604020202020204" pitchFamily="34" charset="0"/>
                <a:cs typeface="Arial" panose="020B0604020202020204" pitchFamily="34" charset="0"/>
              </a:rPr>
              <a:t>Each member of staff working on the study will be provided with their own Portal login</a:t>
            </a:r>
          </a:p>
          <a:p>
            <a:pPr marL="457189" indent="-457189">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457189" indent="-457189">
              <a:buFont typeface="Arial" panose="020B0604020202020204" pitchFamily="34" charset="0"/>
              <a:buChar char="•"/>
            </a:pPr>
            <a:r>
              <a:rPr lang="en-GB" sz="2000" dirty="0">
                <a:latin typeface="Arial" panose="020B0604020202020204" pitchFamily="34" charset="0"/>
                <a:cs typeface="Arial" panose="020B0604020202020204" pitchFamily="34" charset="0"/>
              </a:rPr>
              <a:t>Staff can only access their own practice instance of the Portal</a:t>
            </a:r>
          </a:p>
        </p:txBody>
      </p:sp>
    </p:spTree>
    <p:extLst>
      <p:ext uri="{BB962C8B-B14F-4D97-AF65-F5344CB8AC3E}">
        <p14:creationId xmlns:p14="http://schemas.microsoft.com/office/powerpoint/2010/main" val="24290012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GB" dirty="0">
                <a:solidFill>
                  <a:srgbClr val="C00000"/>
                </a:solidFill>
              </a:rPr>
              <a:t/>
            </a:r>
            <a:br>
              <a:rPr lang="en-GB" dirty="0">
                <a:solidFill>
                  <a:srgbClr val="C00000"/>
                </a:solidFill>
              </a:rPr>
            </a:br>
            <a:endParaRPr lang="en-GB" dirty="0"/>
          </a:p>
        </p:txBody>
      </p:sp>
      <p:sp>
        <p:nvSpPr>
          <p:cNvPr id="7" name="Content Placeholder 6"/>
          <p:cNvSpPr>
            <a:spLocks noGrp="1"/>
          </p:cNvSpPr>
          <p:nvPr>
            <p:ph idx="1"/>
          </p:nvPr>
        </p:nvSpPr>
        <p:spPr/>
        <p:txBody>
          <a:bodyPr/>
          <a:lstStyle/>
          <a:p>
            <a:endParaRPr lang="en-US" dirty="0"/>
          </a:p>
          <a:p>
            <a:pPr marL="0" indent="0">
              <a:buNone/>
            </a:pPr>
            <a:endParaRPr lang="en-GB" dirty="0"/>
          </a:p>
        </p:txBody>
      </p:sp>
      <p:sp>
        <p:nvSpPr>
          <p:cNvPr id="2" name="Rectangle 1"/>
          <p:cNvSpPr/>
          <p:nvPr/>
        </p:nvSpPr>
        <p:spPr>
          <a:xfrm>
            <a:off x="361508" y="6358269"/>
            <a:ext cx="2743200" cy="4841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099" name="Picture 3" descr="G:\Leicester Biomedical Research Centre_logo_outlined_RGB_CO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540" y="6215087"/>
            <a:ext cx="2926168" cy="69008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628651" y="730917"/>
            <a:ext cx="5695790" cy="584775"/>
          </a:xfrm>
          <a:prstGeom prst="rect">
            <a:avLst/>
          </a:prstGeom>
        </p:spPr>
        <p:txBody>
          <a:bodyPr wrap="none">
            <a:spAutoFit/>
          </a:bodyPr>
          <a:lstStyle/>
          <a:p>
            <a:r>
              <a:rPr lang="en-GB" sz="3200" dirty="0">
                <a:solidFill>
                  <a:srgbClr val="C00000"/>
                </a:solidFill>
                <a:latin typeface="Arial" panose="020B0604020202020204" pitchFamily="34" charset="0"/>
                <a:cs typeface="Arial" panose="020B0604020202020204" pitchFamily="34" charset="0"/>
              </a:rPr>
              <a:t>Study Background (continued)</a:t>
            </a:r>
            <a:endParaRPr lang="en-GB" sz="3200" dirty="0"/>
          </a:p>
        </p:txBody>
      </p:sp>
      <p:sp>
        <p:nvSpPr>
          <p:cNvPr id="3" name="Rectangle 2"/>
          <p:cNvSpPr/>
          <p:nvPr/>
        </p:nvSpPr>
        <p:spPr>
          <a:xfrm>
            <a:off x="628651" y="1944156"/>
            <a:ext cx="7886700" cy="3477875"/>
          </a:xfrm>
          <a:prstGeom prst="rect">
            <a:avLst/>
          </a:prstGeom>
        </p:spPr>
        <p:txBody>
          <a:bodyPr wrap="square">
            <a:spAutoFit/>
          </a:bodyPr>
          <a:lstStyle/>
          <a:p>
            <a:pPr marL="342891" indent="-342891">
              <a:buFont typeface="Arial" panose="020B0604020202020204" pitchFamily="34" charset="0"/>
              <a:buChar char="•"/>
            </a:pPr>
            <a:r>
              <a:rPr lang="en-GB" sz="2000" dirty="0">
                <a:latin typeface="Arial" panose="020B0604020202020204" pitchFamily="34" charset="0"/>
                <a:cs typeface="Arial" panose="020B0604020202020204" pitchFamily="34" charset="0"/>
              </a:rPr>
              <a:t>Framework for testing whether adding genetic information in the form of a genetic risk score (GRS) can improve current risk  prediction of CAD</a:t>
            </a:r>
          </a:p>
          <a:p>
            <a:endParaRPr lang="en-GB" sz="2000" dirty="0">
              <a:latin typeface="Arial" panose="020B0604020202020204" pitchFamily="34" charset="0"/>
              <a:cs typeface="Arial" panose="020B0604020202020204" pitchFamily="34" charset="0"/>
            </a:endParaRPr>
          </a:p>
          <a:p>
            <a:pPr marL="342891" indent="-342891">
              <a:buFont typeface="Arial" panose="020B0604020202020204" pitchFamily="34" charset="0"/>
              <a:buChar char="•"/>
            </a:pPr>
            <a:r>
              <a:rPr lang="en-GB" sz="2000" dirty="0">
                <a:latin typeface="Arial" panose="020B0604020202020204" pitchFamily="34" charset="0"/>
                <a:cs typeface="Arial" panose="020B0604020202020204" pitchFamily="34" charset="0"/>
              </a:rPr>
              <a:t>The NHS Health Check Programme provides ideal opportunity to establish a large and representative cohort</a:t>
            </a:r>
          </a:p>
          <a:p>
            <a:endParaRPr lang="en-GB" sz="2000" dirty="0">
              <a:latin typeface="Arial" panose="020B0604020202020204" pitchFamily="34" charset="0"/>
              <a:cs typeface="Arial" panose="020B0604020202020204" pitchFamily="34" charset="0"/>
            </a:endParaRPr>
          </a:p>
          <a:p>
            <a:pPr marL="342891" indent="-342891">
              <a:buFont typeface="Arial" panose="020B0604020202020204" pitchFamily="34" charset="0"/>
              <a:buChar char="•"/>
            </a:pPr>
            <a:r>
              <a:rPr lang="en-GB" sz="2000" dirty="0">
                <a:latin typeface="Arial" panose="020B0604020202020204" pitchFamily="34" charset="0"/>
                <a:cs typeface="Arial" panose="020B0604020202020204" pitchFamily="34" charset="0"/>
              </a:rPr>
              <a:t>Adopted onto NIHR portfolio</a:t>
            </a:r>
          </a:p>
          <a:p>
            <a:endParaRPr lang="en-GB" sz="2000" dirty="0">
              <a:latin typeface="Arial" panose="020B0604020202020204" pitchFamily="34" charset="0"/>
              <a:cs typeface="Arial" panose="020B0604020202020204" pitchFamily="34" charset="0"/>
            </a:endParaRPr>
          </a:p>
          <a:p>
            <a:pPr marL="342891" indent="-342891">
              <a:buFont typeface="Arial" panose="020B0604020202020204" pitchFamily="34" charset="0"/>
              <a:buChar char="•"/>
            </a:pPr>
            <a:r>
              <a:rPr lang="en-GB" sz="2000" dirty="0">
                <a:latin typeface="Arial" panose="020B0604020202020204" pitchFamily="34" charset="0"/>
                <a:cs typeface="Arial" panose="020B0604020202020204" pitchFamily="34" charset="0"/>
              </a:rPr>
              <a:t>Led by Professor Sir </a:t>
            </a:r>
            <a:r>
              <a:rPr lang="en-GB" sz="2000" dirty="0" err="1">
                <a:latin typeface="Arial" panose="020B0604020202020204" pitchFamily="34" charset="0"/>
                <a:cs typeface="Arial" panose="020B0604020202020204" pitchFamily="34" charset="0"/>
              </a:rPr>
              <a:t>Nilesh</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Samani</a:t>
            </a:r>
            <a:r>
              <a:rPr lang="en-GB" sz="2000" dirty="0">
                <a:latin typeface="Arial" panose="020B0604020202020204" pitchFamily="34" charset="0"/>
                <a:cs typeface="Arial" panose="020B0604020202020204" pitchFamily="34" charset="0"/>
              </a:rPr>
              <a:t> and run by NIHR Leicester Biomedical Research Centre-Cardiovascular Theme </a:t>
            </a:r>
          </a:p>
        </p:txBody>
      </p:sp>
    </p:spTree>
    <p:extLst>
      <p:ext uri="{BB962C8B-B14F-4D97-AF65-F5344CB8AC3E}">
        <p14:creationId xmlns:p14="http://schemas.microsoft.com/office/powerpoint/2010/main" val="425593833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GB" dirty="0">
                <a:solidFill>
                  <a:srgbClr val="C00000"/>
                </a:solidFill>
              </a:rPr>
              <a:t/>
            </a:r>
            <a:br>
              <a:rPr lang="en-GB" dirty="0">
                <a:solidFill>
                  <a:srgbClr val="C00000"/>
                </a:solidFill>
              </a:rPr>
            </a:br>
            <a:endParaRPr lang="en-GB" dirty="0"/>
          </a:p>
        </p:txBody>
      </p:sp>
      <p:sp>
        <p:nvSpPr>
          <p:cNvPr id="2" name="Rectangle 1"/>
          <p:cNvSpPr/>
          <p:nvPr/>
        </p:nvSpPr>
        <p:spPr>
          <a:xfrm>
            <a:off x="361508" y="6358269"/>
            <a:ext cx="2743200" cy="4841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099" name="Picture 3" descr="G:\Leicester Biomedical Research Centre_logo_outlined_RGB_CO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540" y="6215087"/>
            <a:ext cx="2926168" cy="69008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71169" y="365127"/>
            <a:ext cx="1255472" cy="584775"/>
          </a:xfrm>
          <a:prstGeom prst="rect">
            <a:avLst/>
          </a:prstGeom>
        </p:spPr>
        <p:txBody>
          <a:bodyPr wrap="none">
            <a:spAutoFit/>
          </a:bodyPr>
          <a:lstStyle/>
          <a:p>
            <a:r>
              <a:rPr lang="en-GB" sz="3200" dirty="0">
                <a:solidFill>
                  <a:srgbClr val="C00000"/>
                </a:solidFill>
                <a:latin typeface="Arial" panose="020B0604020202020204" pitchFamily="34" charset="0"/>
                <a:cs typeface="Arial" panose="020B0604020202020204" pitchFamily="34" charset="0"/>
              </a:rPr>
              <a:t>Portal</a:t>
            </a:r>
            <a:endParaRPr lang="en-GB" sz="3200" dirty="0"/>
          </a:p>
        </p:txBody>
      </p:sp>
      <p:pic>
        <p:nvPicPr>
          <p:cNvPr id="5" name="Picture 4"/>
          <p:cNvPicPr>
            <a:picLocks noChangeAspect="1"/>
          </p:cNvPicPr>
          <p:nvPr/>
        </p:nvPicPr>
        <p:blipFill rotWithShape="1">
          <a:blip r:embed="rId3"/>
          <a:srcRect t="4863"/>
          <a:stretch/>
        </p:blipFill>
        <p:spPr>
          <a:xfrm>
            <a:off x="361508" y="1121790"/>
            <a:ext cx="7619607" cy="5030530"/>
          </a:xfrm>
          <a:prstGeom prst="rect">
            <a:avLst/>
          </a:prstGeom>
          <a:solidFill>
            <a:srgbClr val="F1F1F1"/>
          </a:solidFill>
          <a:ln/>
        </p:spPr>
        <p:style>
          <a:lnRef idx="1">
            <a:schemeClr val="accent3"/>
          </a:lnRef>
          <a:fillRef idx="2">
            <a:schemeClr val="accent3"/>
          </a:fillRef>
          <a:effectRef idx="1">
            <a:schemeClr val="accent3"/>
          </a:effectRef>
          <a:fontRef idx="minor">
            <a:schemeClr val="dk1"/>
          </a:fontRef>
        </p:style>
      </p:pic>
      <p:sp>
        <p:nvSpPr>
          <p:cNvPr id="4" name="Rectangle 3"/>
          <p:cNvSpPr/>
          <p:nvPr/>
        </p:nvSpPr>
        <p:spPr>
          <a:xfrm>
            <a:off x="6994689" y="2790334"/>
            <a:ext cx="895546" cy="207390"/>
          </a:xfrm>
          <a:prstGeom prst="rect">
            <a:avLst/>
          </a:prstGeom>
          <a:solidFill>
            <a:srgbClr val="F1F1F1"/>
          </a:solidFill>
          <a:ln>
            <a:solidFill>
              <a:srgbClr val="F1F1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8951975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792" y="6358271"/>
            <a:ext cx="3296093" cy="377456"/>
          </a:xfrm>
          <a:prstGeom prst="rect">
            <a:avLst/>
          </a:prstGeom>
          <a:solidFill>
            <a:srgbClr val="193E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5593" y="6194620"/>
            <a:ext cx="3176291" cy="749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206451" y="2890391"/>
            <a:ext cx="4731103" cy="707886"/>
          </a:xfrm>
          <a:prstGeom prst="rect">
            <a:avLst/>
          </a:prstGeom>
        </p:spPr>
        <p:txBody>
          <a:bodyPr wrap="none">
            <a:spAutoFit/>
          </a:bodyPr>
          <a:lstStyle/>
          <a:p>
            <a:pPr algn="ctr"/>
            <a:r>
              <a:rPr lang="en-GB" sz="4000" b="1" dirty="0">
                <a:solidFill>
                  <a:srgbClr val="C00000"/>
                </a:solidFill>
                <a:latin typeface="Arial" panose="020B0604020202020204" pitchFamily="34" charset="0"/>
                <a:cs typeface="Arial" panose="020B0604020202020204" pitchFamily="34" charset="0"/>
              </a:rPr>
              <a:t>ANY QUESTIONS?</a:t>
            </a:r>
          </a:p>
        </p:txBody>
      </p:sp>
    </p:spTree>
    <p:extLst>
      <p:ext uri="{BB962C8B-B14F-4D97-AF65-F5344CB8AC3E}">
        <p14:creationId xmlns:p14="http://schemas.microsoft.com/office/powerpoint/2010/main" val="42015533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GB" dirty="0">
                <a:solidFill>
                  <a:srgbClr val="C00000"/>
                </a:solidFill>
              </a:rPr>
              <a:t/>
            </a:r>
            <a:br>
              <a:rPr lang="en-GB" dirty="0">
                <a:solidFill>
                  <a:srgbClr val="C00000"/>
                </a:solidFill>
              </a:rPr>
            </a:br>
            <a:endParaRPr lang="en-GB" dirty="0"/>
          </a:p>
        </p:txBody>
      </p:sp>
      <p:sp>
        <p:nvSpPr>
          <p:cNvPr id="7" name="Content Placeholder 6"/>
          <p:cNvSpPr>
            <a:spLocks noGrp="1"/>
          </p:cNvSpPr>
          <p:nvPr>
            <p:ph idx="1"/>
          </p:nvPr>
        </p:nvSpPr>
        <p:spPr>
          <a:xfrm>
            <a:off x="628651" y="1347544"/>
            <a:ext cx="7886700" cy="4867545"/>
          </a:xfrm>
        </p:spPr>
        <p:txBody>
          <a:bodyPr>
            <a:normAutofit fontScale="92500" lnSpcReduction="10000"/>
          </a:bodyPr>
          <a:lstStyle/>
          <a:p>
            <a:pPr marL="0" indent="0">
              <a:buNone/>
            </a:pPr>
            <a:r>
              <a:rPr lang="en-GB" sz="2200" b="1" dirty="0">
                <a:solidFill>
                  <a:schemeClr val="tx1"/>
                </a:solidFill>
              </a:rPr>
              <a:t>Objective</a:t>
            </a:r>
          </a:p>
          <a:p>
            <a:r>
              <a:rPr lang="en-GB" sz="2200" dirty="0">
                <a:solidFill>
                  <a:schemeClr val="tx1"/>
                </a:solidFill>
              </a:rPr>
              <a:t>To determine if the addition of genetic information can improve risk prediction of CAD</a:t>
            </a:r>
          </a:p>
          <a:p>
            <a:pPr marL="0" indent="0">
              <a:buNone/>
            </a:pPr>
            <a:r>
              <a:rPr lang="en-GB" sz="2200" b="1" dirty="0">
                <a:solidFill>
                  <a:schemeClr val="tx1"/>
                </a:solidFill>
              </a:rPr>
              <a:t>Target population</a:t>
            </a:r>
          </a:p>
          <a:p>
            <a:pPr marL="342891" indent="-342891"/>
            <a:r>
              <a:rPr lang="en-GB" sz="2200" dirty="0">
                <a:solidFill>
                  <a:schemeClr val="tx1"/>
                </a:solidFill>
              </a:rPr>
              <a:t>All patients attending for the NHS Health Check</a:t>
            </a:r>
          </a:p>
          <a:p>
            <a:pPr marL="0" indent="0">
              <a:buNone/>
            </a:pPr>
            <a:r>
              <a:rPr lang="en-GB" sz="2200" b="1" dirty="0">
                <a:solidFill>
                  <a:schemeClr val="tx1"/>
                </a:solidFill>
              </a:rPr>
              <a:t>Inclusion criteria</a:t>
            </a:r>
          </a:p>
          <a:p>
            <a:pPr marL="342891" indent="-342891"/>
            <a:r>
              <a:rPr lang="en-GB" sz="2200" dirty="0">
                <a:solidFill>
                  <a:schemeClr val="tx1"/>
                </a:solidFill>
              </a:rPr>
              <a:t>40 to 74 years inclusive</a:t>
            </a:r>
          </a:p>
          <a:p>
            <a:pPr marL="342891" indent="-342891"/>
            <a:r>
              <a:rPr lang="en-GB" sz="2200" dirty="0">
                <a:solidFill>
                  <a:schemeClr val="tx1"/>
                </a:solidFill>
              </a:rPr>
              <a:t>Able to give informed consent</a:t>
            </a:r>
          </a:p>
          <a:p>
            <a:pPr marL="0" indent="0">
              <a:buNone/>
            </a:pPr>
            <a:r>
              <a:rPr lang="en-GB" sz="2200" b="1" dirty="0">
                <a:solidFill>
                  <a:schemeClr val="tx1"/>
                </a:solidFill>
              </a:rPr>
              <a:t>Exclusion</a:t>
            </a:r>
          </a:p>
          <a:p>
            <a:pPr marL="342891" indent="-342891"/>
            <a:r>
              <a:rPr lang="en-GB" sz="2200" dirty="0">
                <a:solidFill>
                  <a:schemeClr val="tx1"/>
                </a:solidFill>
              </a:rPr>
              <a:t>Known history of CVD</a:t>
            </a:r>
          </a:p>
          <a:p>
            <a:pPr marL="342891" indent="-342891"/>
            <a:r>
              <a:rPr lang="en-GB" sz="2200" dirty="0">
                <a:solidFill>
                  <a:schemeClr val="tx1"/>
                </a:solidFill>
              </a:rPr>
              <a:t>Known history of blood transmissible infection (e.g. Hep B, HIV)</a:t>
            </a:r>
          </a:p>
          <a:p>
            <a:pPr marL="0" indent="0">
              <a:buNone/>
            </a:pPr>
            <a:r>
              <a:rPr lang="en-GB" sz="2200" b="1" dirty="0">
                <a:solidFill>
                  <a:schemeClr val="tx1"/>
                </a:solidFill>
              </a:rPr>
              <a:t>Duration of recruitment and sample size</a:t>
            </a:r>
          </a:p>
          <a:p>
            <a:pPr marL="342891" indent="-342891"/>
            <a:r>
              <a:rPr lang="en-GB" sz="2200" dirty="0">
                <a:solidFill>
                  <a:schemeClr val="tx1"/>
                </a:solidFill>
              </a:rPr>
              <a:t>10 years (30/03/2022) with a target sample size &gt; 30,000</a:t>
            </a:r>
          </a:p>
          <a:p>
            <a:endParaRPr lang="en-US" dirty="0"/>
          </a:p>
          <a:p>
            <a:endParaRPr lang="en-GB" dirty="0"/>
          </a:p>
        </p:txBody>
      </p:sp>
      <p:sp>
        <p:nvSpPr>
          <p:cNvPr id="2" name="Rectangle 1"/>
          <p:cNvSpPr/>
          <p:nvPr/>
        </p:nvSpPr>
        <p:spPr>
          <a:xfrm>
            <a:off x="361508" y="6358269"/>
            <a:ext cx="2743200" cy="4841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099" name="Picture 3" descr="G:\Leicester Biomedical Research Centre_logo_outlined_RGB_CO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540" y="6215087"/>
            <a:ext cx="2926168" cy="69008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562663" y="512134"/>
            <a:ext cx="3100529" cy="584775"/>
          </a:xfrm>
          <a:prstGeom prst="rect">
            <a:avLst/>
          </a:prstGeom>
        </p:spPr>
        <p:txBody>
          <a:bodyPr wrap="none">
            <a:spAutoFit/>
          </a:bodyPr>
          <a:lstStyle/>
          <a:p>
            <a:r>
              <a:rPr lang="en-GB" sz="3200" dirty="0">
                <a:solidFill>
                  <a:srgbClr val="C00000"/>
                </a:solidFill>
                <a:latin typeface="Arial" panose="020B0604020202020204" pitchFamily="34" charset="0"/>
                <a:cs typeface="Arial" panose="020B0604020202020204" pitchFamily="34" charset="0"/>
              </a:rPr>
              <a:t>Study Summary</a:t>
            </a:r>
            <a:endParaRPr lang="en-GB" sz="3200" dirty="0"/>
          </a:p>
        </p:txBody>
      </p:sp>
    </p:spTree>
    <p:extLst>
      <p:ext uri="{BB962C8B-B14F-4D97-AF65-F5344CB8AC3E}">
        <p14:creationId xmlns:p14="http://schemas.microsoft.com/office/powerpoint/2010/main" val="797101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alpha val="19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4019" y="2766219"/>
            <a:ext cx="7886700" cy="1325563"/>
          </a:xfrm>
        </p:spPr>
        <p:txBody>
          <a:bodyPr/>
          <a:lstStyle/>
          <a:p>
            <a:r>
              <a:rPr lang="en-GB" sz="2000" dirty="0"/>
              <a:t/>
            </a:r>
            <a:br>
              <a:rPr lang="en-GB" sz="2000" dirty="0"/>
            </a:br>
            <a:r>
              <a:rPr lang="en-GB" sz="2000" dirty="0">
                <a:solidFill>
                  <a:schemeClr val="tx1"/>
                </a:solidFill>
              </a:rPr>
              <a:t>At the end of this section you will have an understanding of:</a:t>
            </a:r>
            <a:br>
              <a:rPr lang="en-GB" sz="2000" dirty="0">
                <a:solidFill>
                  <a:schemeClr val="tx1"/>
                </a:solidFill>
              </a:rPr>
            </a:br>
            <a:r>
              <a:rPr lang="en-GB" sz="2000" dirty="0">
                <a:solidFill>
                  <a:schemeClr val="tx1"/>
                </a:solidFill>
              </a:rPr>
              <a:t/>
            </a:r>
            <a:br>
              <a:rPr lang="en-GB" sz="2000" dirty="0">
                <a:solidFill>
                  <a:schemeClr val="tx1"/>
                </a:solidFill>
              </a:rPr>
            </a:br>
            <a:r>
              <a:rPr lang="en-GB" sz="2000" dirty="0">
                <a:solidFill>
                  <a:schemeClr val="tx1"/>
                </a:solidFill>
              </a:rPr>
              <a:t/>
            </a:r>
            <a:br>
              <a:rPr lang="en-GB" sz="2000" dirty="0">
                <a:solidFill>
                  <a:schemeClr val="tx1"/>
                </a:solidFill>
              </a:rPr>
            </a:br>
            <a:r>
              <a:rPr lang="en-GB" sz="2000" dirty="0">
                <a:solidFill>
                  <a:schemeClr val="tx1"/>
                </a:solidFill>
              </a:rPr>
              <a:t/>
            </a:r>
            <a:br>
              <a:rPr lang="en-GB" sz="2000" dirty="0">
                <a:solidFill>
                  <a:schemeClr val="tx1"/>
                </a:solidFill>
              </a:rPr>
            </a:br>
            <a:r>
              <a:rPr lang="en-GB" sz="2000" dirty="0">
                <a:solidFill>
                  <a:schemeClr val="tx1"/>
                </a:solidFill>
              </a:rPr>
              <a:t>The importance of GCP in relation to clinical research studies</a:t>
            </a:r>
            <a:br>
              <a:rPr lang="en-GB" sz="2000" dirty="0">
                <a:solidFill>
                  <a:schemeClr val="tx1"/>
                </a:solidFill>
              </a:rPr>
            </a:br>
            <a:r>
              <a:rPr lang="en-GB" sz="2000" dirty="0">
                <a:solidFill>
                  <a:schemeClr val="tx1"/>
                </a:solidFill>
              </a:rPr>
              <a:t/>
            </a:r>
            <a:br>
              <a:rPr lang="en-GB" sz="2000" dirty="0">
                <a:solidFill>
                  <a:schemeClr val="tx1"/>
                </a:solidFill>
              </a:rPr>
            </a:br>
            <a:r>
              <a:rPr lang="en-GB" sz="2000" dirty="0">
                <a:solidFill>
                  <a:schemeClr val="tx1"/>
                </a:solidFill>
              </a:rPr>
              <a:t>An awareness of the main principles of GCP</a:t>
            </a:r>
            <a:r>
              <a:rPr lang="en-GB" dirty="0"/>
              <a:t/>
            </a:r>
            <a:br>
              <a:rPr lang="en-GB" dirty="0"/>
            </a:br>
            <a:endParaRPr lang="en-GB" dirty="0"/>
          </a:p>
        </p:txBody>
      </p:sp>
      <p:sp>
        <p:nvSpPr>
          <p:cNvPr id="3" name="Rectangle 2"/>
          <p:cNvSpPr/>
          <p:nvPr/>
        </p:nvSpPr>
        <p:spPr>
          <a:xfrm>
            <a:off x="108136" y="13310"/>
            <a:ext cx="3074617" cy="667175"/>
          </a:xfrm>
          <a:prstGeom prst="rect">
            <a:avLst/>
          </a:prstGeom>
          <a:solidFill>
            <a:srgbClr val="F9DE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563" y="107398"/>
            <a:ext cx="2925763" cy="68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57546" y="1296075"/>
            <a:ext cx="6169253" cy="584775"/>
          </a:xfrm>
          <a:prstGeom prst="rect">
            <a:avLst/>
          </a:prstGeom>
        </p:spPr>
        <p:txBody>
          <a:bodyPr wrap="none">
            <a:spAutoFit/>
          </a:bodyPr>
          <a:lstStyle/>
          <a:p>
            <a:r>
              <a:rPr lang="en-GB" sz="3200" dirty="0">
                <a:solidFill>
                  <a:srgbClr val="C00000"/>
                </a:solidFill>
                <a:latin typeface="Arial" panose="020B0604020202020204" pitchFamily="34" charset="0"/>
                <a:cs typeface="Arial" panose="020B0604020202020204" pitchFamily="34" charset="0"/>
              </a:rPr>
              <a:t>GCP Background and Principles </a:t>
            </a:r>
            <a:endParaRPr lang="en-GB" sz="3200" dirty="0"/>
          </a:p>
        </p:txBody>
      </p:sp>
    </p:spTree>
    <p:extLst>
      <p:ext uri="{BB962C8B-B14F-4D97-AF65-F5344CB8AC3E}">
        <p14:creationId xmlns:p14="http://schemas.microsoft.com/office/powerpoint/2010/main" val="26760230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GB" dirty="0">
                <a:solidFill>
                  <a:srgbClr val="C00000"/>
                </a:solidFill>
              </a:rPr>
              <a:t/>
            </a:r>
            <a:br>
              <a:rPr lang="en-GB" dirty="0">
                <a:solidFill>
                  <a:srgbClr val="C00000"/>
                </a:solidFill>
              </a:rPr>
            </a:br>
            <a:endParaRPr lang="en-GB" dirty="0"/>
          </a:p>
        </p:txBody>
      </p:sp>
      <p:sp>
        <p:nvSpPr>
          <p:cNvPr id="7" name="Content Placeholder 6"/>
          <p:cNvSpPr>
            <a:spLocks noGrp="1"/>
          </p:cNvSpPr>
          <p:nvPr>
            <p:ph idx="1"/>
          </p:nvPr>
        </p:nvSpPr>
        <p:spPr/>
        <p:txBody>
          <a:bodyPr/>
          <a:lstStyle/>
          <a:p>
            <a:endParaRPr lang="en-US" dirty="0"/>
          </a:p>
          <a:p>
            <a:pPr marL="0" indent="0">
              <a:buNone/>
            </a:pPr>
            <a:endParaRPr lang="en-GB" dirty="0"/>
          </a:p>
        </p:txBody>
      </p:sp>
      <p:sp>
        <p:nvSpPr>
          <p:cNvPr id="2" name="Rectangle 1"/>
          <p:cNvSpPr/>
          <p:nvPr/>
        </p:nvSpPr>
        <p:spPr>
          <a:xfrm>
            <a:off x="361508" y="6358269"/>
            <a:ext cx="2743200" cy="4841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099" name="Picture 3" descr="G:\Leicester Biomedical Research Centre_logo_outlined_RGB_CO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540" y="6215087"/>
            <a:ext cx="2926168" cy="69008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28651" y="619857"/>
            <a:ext cx="5354351" cy="584775"/>
          </a:xfrm>
          <a:prstGeom prst="rect">
            <a:avLst/>
          </a:prstGeom>
        </p:spPr>
        <p:txBody>
          <a:bodyPr wrap="none">
            <a:spAutoFit/>
          </a:bodyPr>
          <a:lstStyle/>
          <a:p>
            <a:r>
              <a:rPr lang="en-GB" sz="3200" dirty="0">
                <a:solidFill>
                  <a:srgbClr val="C00000"/>
                </a:solidFill>
                <a:latin typeface="Arial" panose="020B0604020202020204" pitchFamily="34" charset="0"/>
                <a:cs typeface="Arial" panose="020B0604020202020204" pitchFamily="34" charset="0"/>
              </a:rPr>
              <a:t>Why do we have standards?</a:t>
            </a:r>
            <a:endParaRPr lang="en-GB" sz="3200" dirty="0"/>
          </a:p>
        </p:txBody>
      </p:sp>
      <p:grpSp>
        <p:nvGrpSpPr>
          <p:cNvPr id="8" name="Group 7"/>
          <p:cNvGrpSpPr/>
          <p:nvPr/>
        </p:nvGrpSpPr>
        <p:grpSpPr>
          <a:xfrm>
            <a:off x="280752" y="1622056"/>
            <a:ext cx="4065963" cy="4167981"/>
            <a:chOff x="4118" y="0"/>
            <a:chExt cx="3962102" cy="4525963"/>
          </a:xfrm>
          <a:scene3d>
            <a:camera prst="orthographicFront"/>
            <a:lightRig rig="threePt" dir="t">
              <a:rot lat="0" lon="0" rev="7500000"/>
            </a:lightRig>
          </a:scene3d>
        </p:grpSpPr>
        <p:sp>
          <p:nvSpPr>
            <p:cNvPr id="9" name="Rounded Rectangle 8"/>
            <p:cNvSpPr/>
            <p:nvPr/>
          </p:nvSpPr>
          <p:spPr>
            <a:xfrm>
              <a:off x="4118" y="0"/>
              <a:ext cx="3962102" cy="4525963"/>
            </a:xfrm>
            <a:prstGeom prst="roundRect">
              <a:avLst>
                <a:gd name="adj" fmla="val 10000"/>
              </a:avLst>
            </a:prstGeom>
            <a:sp3d z="-152400" extrusionH="63500" prstMaterial="matte">
              <a:bevelT w="144450" h="6350" prst="relaxedInset"/>
              <a:contourClr>
                <a:schemeClr val="bg1"/>
              </a:contourClr>
            </a:sp3d>
          </p:spPr>
          <p:style>
            <a:lnRef idx="0">
              <a:schemeClr val="dk1">
                <a:hueOff val="0"/>
                <a:satOff val="0"/>
                <a:lumOff val="0"/>
                <a:alphaOff val="0"/>
              </a:schemeClr>
            </a:lnRef>
            <a:fillRef idx="3">
              <a:schemeClr val="dk1">
                <a:tint val="40000"/>
                <a:hueOff val="0"/>
                <a:satOff val="0"/>
                <a:lumOff val="0"/>
                <a:alphaOff val="0"/>
              </a:schemeClr>
            </a:fillRef>
            <a:effectRef idx="0">
              <a:schemeClr val="dk1">
                <a:tint val="40000"/>
                <a:hueOff val="0"/>
                <a:satOff val="0"/>
                <a:lumOff val="0"/>
                <a:alphaOff val="0"/>
              </a:schemeClr>
            </a:effectRef>
            <a:fontRef idx="minor">
              <a:schemeClr val="dk1">
                <a:hueOff val="0"/>
                <a:satOff val="0"/>
                <a:lumOff val="0"/>
                <a:alphaOff val="0"/>
              </a:schemeClr>
            </a:fontRef>
          </p:style>
        </p:sp>
        <p:sp>
          <p:nvSpPr>
            <p:cNvPr id="10" name="Rounded Rectangle 4"/>
            <p:cNvSpPr/>
            <p:nvPr/>
          </p:nvSpPr>
          <p:spPr>
            <a:xfrm>
              <a:off x="4118" y="0"/>
              <a:ext cx="3962102" cy="1357788"/>
            </a:xfrm>
            <a:prstGeom prst="rect">
              <a:avLst/>
            </a:prstGeom>
            <a:sp3d z="-1524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1920" tIns="121920" rIns="121920" bIns="121920" numCol="1" spcCol="1270" anchor="ctr" anchorCtr="0">
              <a:noAutofit/>
            </a:bodyPr>
            <a:lstStyle/>
            <a:p>
              <a:pPr algn="ctr" defTabSz="1422364">
                <a:lnSpc>
                  <a:spcPct val="90000"/>
                </a:lnSpc>
                <a:spcBef>
                  <a:spcPct val="0"/>
                </a:spcBef>
                <a:spcAft>
                  <a:spcPct val="35000"/>
                </a:spcAft>
              </a:pPr>
              <a:r>
                <a:rPr lang="en-US" sz="3200" b="1" dirty="0">
                  <a:latin typeface="Arial" pitchFamily="34" charset="0"/>
                  <a:cs typeface="Arial" pitchFamily="34" charset="0"/>
                </a:rPr>
                <a:t>Quality of Data</a:t>
              </a:r>
              <a:endParaRPr lang="en-GB" sz="3200" dirty="0">
                <a:latin typeface="Arial" pitchFamily="34" charset="0"/>
                <a:cs typeface="Arial" pitchFamily="34" charset="0"/>
              </a:endParaRPr>
            </a:p>
          </p:txBody>
        </p:sp>
      </p:grpSp>
      <p:grpSp>
        <p:nvGrpSpPr>
          <p:cNvPr id="11" name="Group 10"/>
          <p:cNvGrpSpPr/>
          <p:nvPr/>
        </p:nvGrpSpPr>
        <p:grpSpPr>
          <a:xfrm>
            <a:off x="688925" y="2615181"/>
            <a:ext cx="3169681" cy="1364639"/>
            <a:chOff x="399568" y="1353332"/>
            <a:chExt cx="3169681" cy="1364639"/>
          </a:xfrm>
          <a:scene3d>
            <a:camera prst="orthographicFront"/>
            <a:lightRig rig="threePt" dir="t">
              <a:rot lat="0" lon="0" rev="7500000"/>
            </a:lightRig>
          </a:scene3d>
        </p:grpSpPr>
        <p:sp>
          <p:nvSpPr>
            <p:cNvPr id="12" name="Rounded Rectangle 11"/>
            <p:cNvSpPr/>
            <p:nvPr/>
          </p:nvSpPr>
          <p:spPr>
            <a:xfrm>
              <a:off x="399568" y="1353332"/>
              <a:ext cx="3169681" cy="1364639"/>
            </a:xfrm>
            <a:prstGeom prst="roundRect">
              <a:avLst>
                <a:gd name="adj" fmla="val 10000"/>
              </a:avLst>
            </a:prstGeom>
            <a:sp3d prstMaterial="plastic">
              <a:bevelT w="127000" h="25400" prst="relaxedInset"/>
            </a:sp3d>
          </p:spPr>
          <p:style>
            <a:lnRef idx="0">
              <a:schemeClr val="dk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13" name="Rounded Rectangle 4"/>
            <p:cNvSpPr/>
            <p:nvPr/>
          </p:nvSpPr>
          <p:spPr>
            <a:xfrm>
              <a:off x="439537" y="1393301"/>
              <a:ext cx="3089743" cy="1284701"/>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5880" tIns="41911" rIns="55880" bIns="41911" numCol="1" spcCol="1270" anchor="ctr" anchorCtr="0">
              <a:noAutofit/>
            </a:bodyPr>
            <a:lstStyle/>
            <a:p>
              <a:pPr algn="ctr" defTabSz="977876">
                <a:lnSpc>
                  <a:spcPct val="90000"/>
                </a:lnSpc>
                <a:spcBef>
                  <a:spcPct val="0"/>
                </a:spcBef>
                <a:spcAft>
                  <a:spcPct val="35000"/>
                </a:spcAft>
              </a:pPr>
              <a:r>
                <a:rPr lang="en-US" sz="2200" dirty="0">
                  <a:latin typeface="Arial" panose="020B0604020202020204" pitchFamily="34" charset="0"/>
                  <a:cs typeface="Arial" panose="020B0604020202020204" pitchFamily="34" charset="0"/>
                </a:rPr>
                <a:t>Ensure that the data about the drug/intervention is valid and reproducible</a:t>
              </a:r>
              <a:endParaRPr lang="en-GB" sz="2200" dirty="0">
                <a:latin typeface="Arial" panose="020B0604020202020204" pitchFamily="34" charset="0"/>
                <a:cs typeface="Arial" panose="020B0604020202020204" pitchFamily="34" charset="0"/>
              </a:endParaRPr>
            </a:p>
          </p:txBody>
        </p:sp>
      </p:grpSp>
      <p:grpSp>
        <p:nvGrpSpPr>
          <p:cNvPr id="14" name="Group 13"/>
          <p:cNvGrpSpPr/>
          <p:nvPr/>
        </p:nvGrpSpPr>
        <p:grpSpPr>
          <a:xfrm>
            <a:off x="728893" y="4218878"/>
            <a:ext cx="3169681" cy="1364639"/>
            <a:chOff x="400329" y="2933699"/>
            <a:chExt cx="3169681" cy="1364639"/>
          </a:xfrm>
          <a:scene3d>
            <a:camera prst="orthographicFront"/>
            <a:lightRig rig="threePt" dir="t">
              <a:rot lat="0" lon="0" rev="7500000"/>
            </a:lightRig>
          </a:scene3d>
        </p:grpSpPr>
        <p:sp>
          <p:nvSpPr>
            <p:cNvPr id="15" name="Rounded Rectangle 14"/>
            <p:cNvSpPr/>
            <p:nvPr/>
          </p:nvSpPr>
          <p:spPr>
            <a:xfrm>
              <a:off x="400329" y="2933699"/>
              <a:ext cx="3169681" cy="1364639"/>
            </a:xfrm>
            <a:prstGeom prst="roundRect">
              <a:avLst>
                <a:gd name="adj" fmla="val 10000"/>
              </a:avLst>
            </a:prstGeom>
            <a:sp3d prstMaterial="plastic">
              <a:bevelT w="127000" h="25400" prst="relaxedInset"/>
            </a:sp3d>
          </p:spPr>
          <p:style>
            <a:lnRef idx="0">
              <a:schemeClr val="dk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16" name="Rounded Rectangle 4"/>
            <p:cNvSpPr/>
            <p:nvPr/>
          </p:nvSpPr>
          <p:spPr>
            <a:xfrm>
              <a:off x="440298" y="2973668"/>
              <a:ext cx="3089743" cy="1284701"/>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5880" tIns="41911" rIns="55880" bIns="41911" numCol="1" spcCol="1270" anchor="ctr" anchorCtr="0">
              <a:noAutofit/>
            </a:bodyPr>
            <a:lstStyle/>
            <a:p>
              <a:pPr algn="ctr" defTabSz="977876">
                <a:lnSpc>
                  <a:spcPct val="90000"/>
                </a:lnSpc>
                <a:spcBef>
                  <a:spcPct val="0"/>
                </a:spcBef>
                <a:spcAft>
                  <a:spcPct val="35000"/>
                </a:spcAft>
              </a:pPr>
              <a:r>
                <a:rPr lang="en-US" sz="2200" dirty="0">
                  <a:latin typeface="Arial" pitchFamily="34" charset="0"/>
                  <a:cs typeface="Arial" pitchFamily="34" charset="0"/>
                </a:rPr>
                <a:t>Give public assurance that the data is credible</a:t>
              </a:r>
              <a:endParaRPr lang="en-GB" sz="2200" dirty="0">
                <a:latin typeface="Arial" pitchFamily="34" charset="0"/>
                <a:cs typeface="Arial" pitchFamily="34" charset="0"/>
              </a:endParaRPr>
            </a:p>
          </p:txBody>
        </p:sp>
      </p:grpSp>
      <p:grpSp>
        <p:nvGrpSpPr>
          <p:cNvPr id="17" name="Group 16"/>
          <p:cNvGrpSpPr/>
          <p:nvPr/>
        </p:nvGrpSpPr>
        <p:grpSpPr>
          <a:xfrm>
            <a:off x="4558750" y="1616764"/>
            <a:ext cx="4304500" cy="4167981"/>
            <a:chOff x="4263378" y="0"/>
            <a:chExt cx="3962102" cy="4525963"/>
          </a:xfrm>
          <a:scene3d>
            <a:camera prst="orthographicFront"/>
            <a:lightRig rig="threePt" dir="t">
              <a:rot lat="0" lon="0" rev="7500000"/>
            </a:lightRig>
          </a:scene3d>
        </p:grpSpPr>
        <p:sp>
          <p:nvSpPr>
            <p:cNvPr id="18" name="Rounded Rectangle 17"/>
            <p:cNvSpPr/>
            <p:nvPr/>
          </p:nvSpPr>
          <p:spPr>
            <a:xfrm>
              <a:off x="4360961" y="0"/>
              <a:ext cx="3864519" cy="4525963"/>
            </a:xfrm>
            <a:prstGeom prst="roundRect">
              <a:avLst>
                <a:gd name="adj" fmla="val 10000"/>
              </a:avLst>
            </a:prstGeom>
            <a:sp3d z="-152400" extrusionH="63500" prstMaterial="matte">
              <a:bevelT w="144450" h="6350" prst="relaxedInset"/>
              <a:contourClr>
                <a:schemeClr val="bg1"/>
              </a:contourClr>
            </a:sp3d>
          </p:spPr>
          <p:style>
            <a:lnRef idx="0">
              <a:schemeClr val="dk1">
                <a:hueOff val="0"/>
                <a:satOff val="0"/>
                <a:lumOff val="0"/>
                <a:alphaOff val="0"/>
              </a:schemeClr>
            </a:lnRef>
            <a:fillRef idx="3">
              <a:schemeClr val="dk1">
                <a:tint val="40000"/>
                <a:hueOff val="0"/>
                <a:satOff val="0"/>
                <a:lumOff val="0"/>
                <a:alphaOff val="0"/>
              </a:schemeClr>
            </a:fillRef>
            <a:effectRef idx="0">
              <a:schemeClr val="dk1">
                <a:tint val="40000"/>
                <a:hueOff val="0"/>
                <a:satOff val="0"/>
                <a:lumOff val="0"/>
                <a:alphaOff val="0"/>
              </a:schemeClr>
            </a:effectRef>
            <a:fontRef idx="minor">
              <a:schemeClr val="dk1">
                <a:hueOff val="0"/>
                <a:satOff val="0"/>
                <a:lumOff val="0"/>
                <a:alphaOff val="0"/>
              </a:schemeClr>
            </a:fontRef>
          </p:style>
        </p:sp>
        <p:sp>
          <p:nvSpPr>
            <p:cNvPr id="19" name="Rounded Rectangle 4"/>
            <p:cNvSpPr/>
            <p:nvPr/>
          </p:nvSpPr>
          <p:spPr>
            <a:xfrm>
              <a:off x="4263378" y="0"/>
              <a:ext cx="3962102" cy="1357788"/>
            </a:xfrm>
            <a:prstGeom prst="rect">
              <a:avLst/>
            </a:prstGeom>
            <a:sp3d z="-1524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1920" tIns="121920" rIns="121920" bIns="121920" numCol="1" spcCol="1270" anchor="ctr" anchorCtr="0">
              <a:noAutofit/>
            </a:bodyPr>
            <a:lstStyle/>
            <a:p>
              <a:pPr algn="ctr" defTabSz="1422364">
                <a:lnSpc>
                  <a:spcPct val="90000"/>
                </a:lnSpc>
                <a:spcBef>
                  <a:spcPct val="0"/>
                </a:spcBef>
                <a:spcAft>
                  <a:spcPct val="35000"/>
                </a:spcAft>
              </a:pPr>
              <a:r>
                <a:rPr lang="en-US" sz="3200" b="1" dirty="0">
                  <a:latin typeface="Arial" pitchFamily="34" charset="0"/>
                  <a:cs typeface="Arial" pitchFamily="34" charset="0"/>
                </a:rPr>
                <a:t>Patient Protection</a:t>
              </a:r>
            </a:p>
          </p:txBody>
        </p:sp>
      </p:grpSp>
      <p:grpSp>
        <p:nvGrpSpPr>
          <p:cNvPr id="20" name="Group 19"/>
          <p:cNvGrpSpPr/>
          <p:nvPr/>
        </p:nvGrpSpPr>
        <p:grpSpPr>
          <a:xfrm>
            <a:off x="5179168" y="2655150"/>
            <a:ext cx="3169681" cy="1364639"/>
            <a:chOff x="4659589" y="1359114"/>
            <a:chExt cx="3169681" cy="1364639"/>
          </a:xfrm>
          <a:scene3d>
            <a:camera prst="orthographicFront"/>
            <a:lightRig rig="threePt" dir="t">
              <a:rot lat="0" lon="0" rev="7500000"/>
            </a:lightRig>
          </a:scene3d>
        </p:grpSpPr>
        <p:sp>
          <p:nvSpPr>
            <p:cNvPr id="21" name="Rounded Rectangle 20"/>
            <p:cNvSpPr/>
            <p:nvPr/>
          </p:nvSpPr>
          <p:spPr>
            <a:xfrm>
              <a:off x="4659589" y="1359114"/>
              <a:ext cx="3169681" cy="1364639"/>
            </a:xfrm>
            <a:prstGeom prst="roundRect">
              <a:avLst>
                <a:gd name="adj" fmla="val 10000"/>
              </a:avLst>
            </a:prstGeom>
            <a:sp3d prstMaterial="plastic">
              <a:bevelT w="127000" h="25400" prst="relaxedInset"/>
            </a:sp3d>
          </p:spPr>
          <p:style>
            <a:lnRef idx="0">
              <a:schemeClr val="dk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22" name="Rounded Rectangle 4"/>
            <p:cNvSpPr/>
            <p:nvPr/>
          </p:nvSpPr>
          <p:spPr>
            <a:xfrm>
              <a:off x="4699558" y="1399083"/>
              <a:ext cx="3089743" cy="1284701"/>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5880" tIns="41911" rIns="55880" bIns="41911" numCol="1" spcCol="1270" anchor="ctr" anchorCtr="0">
              <a:noAutofit/>
            </a:bodyPr>
            <a:lstStyle/>
            <a:p>
              <a:pPr algn="ctr" defTabSz="977876">
                <a:lnSpc>
                  <a:spcPct val="90000"/>
                </a:lnSpc>
                <a:spcBef>
                  <a:spcPct val="0"/>
                </a:spcBef>
                <a:spcAft>
                  <a:spcPct val="35000"/>
                </a:spcAft>
              </a:pPr>
              <a:r>
                <a:rPr lang="en-US" sz="2200" dirty="0">
                  <a:latin typeface="Arial" pitchFamily="34" charset="0"/>
                  <a:cs typeface="Arial" pitchFamily="34" charset="0"/>
                </a:rPr>
                <a:t>To ensure safety of patients participating in study is protected </a:t>
              </a:r>
            </a:p>
          </p:txBody>
        </p:sp>
      </p:grpSp>
      <p:grpSp>
        <p:nvGrpSpPr>
          <p:cNvPr id="23" name="Group 22"/>
          <p:cNvGrpSpPr/>
          <p:nvPr/>
        </p:nvGrpSpPr>
        <p:grpSpPr>
          <a:xfrm>
            <a:off x="5219137" y="4219305"/>
            <a:ext cx="3169681" cy="1364639"/>
            <a:chOff x="4659589" y="2933699"/>
            <a:chExt cx="3169681" cy="1364639"/>
          </a:xfrm>
          <a:scene3d>
            <a:camera prst="orthographicFront"/>
            <a:lightRig rig="threePt" dir="t">
              <a:rot lat="0" lon="0" rev="7500000"/>
            </a:lightRig>
          </a:scene3d>
        </p:grpSpPr>
        <p:sp>
          <p:nvSpPr>
            <p:cNvPr id="24" name="Rounded Rectangle 23"/>
            <p:cNvSpPr/>
            <p:nvPr/>
          </p:nvSpPr>
          <p:spPr>
            <a:xfrm>
              <a:off x="4659589" y="2933699"/>
              <a:ext cx="3169681" cy="1364639"/>
            </a:xfrm>
            <a:prstGeom prst="roundRect">
              <a:avLst>
                <a:gd name="adj" fmla="val 10000"/>
              </a:avLst>
            </a:prstGeom>
            <a:sp3d prstMaterial="plastic">
              <a:bevelT w="127000" h="25400" prst="relaxedInset"/>
            </a:sp3d>
          </p:spPr>
          <p:style>
            <a:lnRef idx="0">
              <a:schemeClr val="dk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25" name="Rounded Rectangle 4"/>
            <p:cNvSpPr/>
            <p:nvPr/>
          </p:nvSpPr>
          <p:spPr>
            <a:xfrm>
              <a:off x="4699558" y="2973668"/>
              <a:ext cx="3089743" cy="1284701"/>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5880" tIns="41911" rIns="55880" bIns="41911" numCol="1" spcCol="1270" anchor="ctr" anchorCtr="0">
              <a:noAutofit/>
            </a:bodyPr>
            <a:lstStyle/>
            <a:p>
              <a:pPr algn="ctr" defTabSz="977876">
                <a:lnSpc>
                  <a:spcPct val="90000"/>
                </a:lnSpc>
                <a:spcBef>
                  <a:spcPct val="0"/>
                </a:spcBef>
                <a:spcAft>
                  <a:spcPct val="35000"/>
                </a:spcAft>
              </a:pPr>
              <a:r>
                <a:rPr lang="en-US" sz="2200" dirty="0">
                  <a:latin typeface="Arial" pitchFamily="34" charset="0"/>
                  <a:cs typeface="Arial" pitchFamily="34" charset="0"/>
                </a:rPr>
                <a:t>To ensure that drugs/ interventions we develop are safe for patients in the future</a:t>
              </a:r>
            </a:p>
          </p:txBody>
        </p:sp>
      </p:grpSp>
    </p:spTree>
    <p:extLst>
      <p:ext uri="{BB962C8B-B14F-4D97-AF65-F5344CB8AC3E}">
        <p14:creationId xmlns:p14="http://schemas.microsoft.com/office/powerpoint/2010/main" val="39651394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GB" dirty="0">
                <a:solidFill>
                  <a:srgbClr val="C00000"/>
                </a:solidFill>
              </a:rPr>
              <a:t/>
            </a:r>
            <a:br>
              <a:rPr lang="en-GB" dirty="0">
                <a:solidFill>
                  <a:srgbClr val="C00000"/>
                </a:solidFill>
              </a:rPr>
            </a:br>
            <a:endParaRPr lang="en-GB" dirty="0"/>
          </a:p>
        </p:txBody>
      </p:sp>
      <p:sp>
        <p:nvSpPr>
          <p:cNvPr id="7" name="Content Placeholder 6"/>
          <p:cNvSpPr>
            <a:spLocks noGrp="1"/>
          </p:cNvSpPr>
          <p:nvPr>
            <p:ph idx="1"/>
          </p:nvPr>
        </p:nvSpPr>
        <p:spPr/>
        <p:txBody>
          <a:bodyPr/>
          <a:lstStyle/>
          <a:p>
            <a:endParaRPr lang="en-US" dirty="0"/>
          </a:p>
          <a:p>
            <a:endParaRPr lang="en-GB" dirty="0"/>
          </a:p>
        </p:txBody>
      </p:sp>
      <p:sp>
        <p:nvSpPr>
          <p:cNvPr id="2" name="Rectangle 1"/>
          <p:cNvSpPr/>
          <p:nvPr/>
        </p:nvSpPr>
        <p:spPr>
          <a:xfrm>
            <a:off x="361508" y="6358269"/>
            <a:ext cx="2743200" cy="4841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099" name="Picture 3" descr="G:\Leicester Biomedical Research Centre_logo_outlined_RGB_CO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540" y="6215087"/>
            <a:ext cx="2926168" cy="69008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28651" y="517217"/>
            <a:ext cx="6553053" cy="1077218"/>
          </a:xfrm>
          <a:prstGeom prst="rect">
            <a:avLst/>
          </a:prstGeom>
        </p:spPr>
        <p:txBody>
          <a:bodyPr wrap="square">
            <a:spAutoFit/>
          </a:bodyPr>
          <a:lstStyle/>
          <a:p>
            <a:r>
              <a:rPr lang="en-GB" sz="3200" dirty="0">
                <a:solidFill>
                  <a:srgbClr val="C00000"/>
                </a:solidFill>
                <a:latin typeface="Arial" panose="020B0604020202020204" pitchFamily="34" charset="0"/>
                <a:cs typeface="Arial" panose="020B0604020202020204" pitchFamily="34" charset="0"/>
              </a:rPr>
              <a:t>The Policy Framework for Health and Social Care Research</a:t>
            </a:r>
            <a:endParaRPr lang="en-GB" sz="3200" dirty="0"/>
          </a:p>
        </p:txBody>
      </p:sp>
      <p:sp>
        <p:nvSpPr>
          <p:cNvPr id="4" name="Rectangle 3"/>
          <p:cNvSpPr/>
          <p:nvPr/>
        </p:nvSpPr>
        <p:spPr>
          <a:xfrm>
            <a:off x="628650" y="2413339"/>
            <a:ext cx="7704645" cy="1631216"/>
          </a:xfrm>
          <a:prstGeom prst="rect">
            <a:avLst/>
          </a:prstGeom>
        </p:spPr>
        <p:txBody>
          <a:bodyPr wrap="square">
            <a:spAutoFit/>
          </a:bodyPr>
          <a:lstStyle/>
          <a:p>
            <a:pPr marL="457189" indent="-457189">
              <a:buFont typeface="Arial" panose="020B0604020202020204" pitchFamily="34" charset="0"/>
              <a:buChar char="•"/>
            </a:pPr>
            <a:r>
              <a:rPr lang="en-GB" sz="2000" dirty="0">
                <a:latin typeface="Arial" panose="020B0604020202020204" pitchFamily="34" charset="0"/>
                <a:cs typeface="Arial" panose="020B0604020202020204" pitchFamily="34" charset="0"/>
              </a:rPr>
              <a:t>Ensures a common quality standard applied to </a:t>
            </a:r>
            <a:r>
              <a:rPr lang="en-GB" sz="2000" b="1" dirty="0">
                <a:latin typeface="Arial" panose="020B0604020202020204" pitchFamily="34" charset="0"/>
                <a:cs typeface="Arial" panose="020B0604020202020204" pitchFamily="34" charset="0"/>
              </a:rPr>
              <a:t>all </a:t>
            </a:r>
            <a:r>
              <a:rPr lang="en-GB" sz="2000" dirty="0">
                <a:latin typeface="Arial" panose="020B0604020202020204" pitchFamily="34" charset="0"/>
                <a:cs typeface="Arial" panose="020B0604020202020204" pitchFamily="34" charset="0"/>
              </a:rPr>
              <a:t>research in the NHS</a:t>
            </a:r>
          </a:p>
          <a:p>
            <a:endParaRPr lang="en-GB" sz="2000" dirty="0">
              <a:latin typeface="Arial" panose="020B0604020202020204" pitchFamily="34" charset="0"/>
              <a:cs typeface="Arial" panose="020B0604020202020204" pitchFamily="34" charset="0"/>
            </a:endParaRPr>
          </a:p>
          <a:p>
            <a:pPr marL="457189" indent="-457189">
              <a:buFont typeface="Arial" panose="020B0604020202020204" pitchFamily="34" charset="0"/>
              <a:buChar char="•"/>
            </a:pPr>
            <a:r>
              <a:rPr lang="en-GB" sz="2000" dirty="0">
                <a:latin typeface="Arial" panose="020B0604020202020204" pitchFamily="34" charset="0"/>
                <a:cs typeface="Arial" panose="020B0604020202020204" pitchFamily="34" charset="0"/>
              </a:rPr>
              <a:t>Principles protect and promote the interest of patients, service users and the public in health and social care research</a:t>
            </a:r>
          </a:p>
        </p:txBody>
      </p:sp>
    </p:spTree>
    <p:extLst>
      <p:ext uri="{BB962C8B-B14F-4D97-AF65-F5344CB8AC3E}">
        <p14:creationId xmlns:p14="http://schemas.microsoft.com/office/powerpoint/2010/main" val="12628319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GB" dirty="0">
                <a:solidFill>
                  <a:srgbClr val="C00000"/>
                </a:solidFill>
              </a:rPr>
              <a:t/>
            </a:r>
            <a:br>
              <a:rPr lang="en-GB" dirty="0">
                <a:solidFill>
                  <a:srgbClr val="C00000"/>
                </a:solidFill>
              </a:rPr>
            </a:br>
            <a:endParaRPr lang="en-GB" dirty="0"/>
          </a:p>
        </p:txBody>
      </p:sp>
      <p:sp>
        <p:nvSpPr>
          <p:cNvPr id="7" name="Content Placeholder 6"/>
          <p:cNvSpPr>
            <a:spLocks noGrp="1"/>
          </p:cNvSpPr>
          <p:nvPr>
            <p:ph idx="1"/>
          </p:nvPr>
        </p:nvSpPr>
        <p:spPr/>
        <p:txBody>
          <a:bodyPr/>
          <a:lstStyle/>
          <a:p>
            <a:endParaRPr lang="en-US" dirty="0"/>
          </a:p>
          <a:p>
            <a:endParaRPr lang="en-GB" dirty="0"/>
          </a:p>
        </p:txBody>
      </p:sp>
      <p:sp>
        <p:nvSpPr>
          <p:cNvPr id="2" name="Rectangle 1"/>
          <p:cNvSpPr/>
          <p:nvPr/>
        </p:nvSpPr>
        <p:spPr>
          <a:xfrm>
            <a:off x="361508" y="6358269"/>
            <a:ext cx="2743200" cy="4841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099" name="Picture 3" descr="G:\Leicester Biomedical Research Centre_logo_outlined_RGB_CO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540" y="6215087"/>
            <a:ext cx="2926168" cy="69008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010381" y="645682"/>
            <a:ext cx="3033203" cy="584775"/>
          </a:xfrm>
          <a:prstGeom prst="rect">
            <a:avLst/>
          </a:prstGeom>
        </p:spPr>
        <p:txBody>
          <a:bodyPr wrap="none">
            <a:spAutoFit/>
          </a:bodyPr>
          <a:lstStyle/>
          <a:p>
            <a:r>
              <a:rPr lang="en-GB" sz="3200" dirty="0">
                <a:solidFill>
                  <a:srgbClr val="C00000"/>
                </a:solidFill>
                <a:latin typeface="Arial" panose="020B0604020202020204" pitchFamily="34" charset="0"/>
                <a:cs typeface="Arial" panose="020B0604020202020204" pitchFamily="34" charset="0"/>
              </a:rPr>
              <a:t>UK Regulations</a:t>
            </a:r>
            <a:endParaRPr lang="en-GB" sz="3200" dirty="0"/>
          </a:p>
        </p:txBody>
      </p:sp>
      <p:graphicFrame>
        <p:nvGraphicFramePr>
          <p:cNvPr id="8" name="Content Placeholder 4"/>
          <p:cNvGraphicFramePr>
            <a:graphicFrameLocks/>
          </p:cNvGraphicFramePr>
          <p:nvPr>
            <p:extLst>
              <p:ext uri="{D42A27DB-BD31-4B8C-83A1-F6EECF244321}">
                <p14:modId xmlns:p14="http://schemas.microsoft.com/office/powerpoint/2010/main" val="2427392325"/>
              </p:ext>
            </p:extLst>
          </p:nvPr>
        </p:nvGraphicFramePr>
        <p:xfrm>
          <a:off x="-602922" y="1243916"/>
          <a:ext cx="8491179" cy="48356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p:cNvSpPr txBox="1"/>
          <p:nvPr/>
        </p:nvSpPr>
        <p:spPr>
          <a:xfrm>
            <a:off x="4212338" y="1594435"/>
            <a:ext cx="2404628" cy="523220"/>
          </a:xfrm>
          <a:prstGeom prst="rect">
            <a:avLst/>
          </a:prstGeom>
          <a:noFill/>
        </p:spPr>
        <p:txBody>
          <a:bodyPr wrap="square" rtlCol="0">
            <a:spAutoFit/>
          </a:bodyPr>
          <a:lstStyle/>
          <a:p>
            <a:pPr marL="171446" indent="-171446">
              <a:buFont typeface="Arial" panose="020B0604020202020204" pitchFamily="34" charset="0"/>
              <a:buChar char="•"/>
            </a:pPr>
            <a:r>
              <a:rPr lang="en-GB" sz="900" dirty="0">
                <a:latin typeface="Arial" panose="020B0604020202020204" pitchFamily="34" charset="0"/>
                <a:cs typeface="Arial" panose="020B0604020202020204" pitchFamily="34" charset="0"/>
              </a:rPr>
              <a:t>Superseded by GDPR on the 25</a:t>
            </a:r>
            <a:r>
              <a:rPr lang="en-GB" sz="900" baseline="30000" dirty="0">
                <a:latin typeface="Arial" panose="020B0604020202020204" pitchFamily="34" charset="0"/>
                <a:cs typeface="Arial" panose="020B0604020202020204" pitchFamily="34" charset="0"/>
              </a:rPr>
              <a:t>th</a:t>
            </a:r>
            <a:r>
              <a:rPr lang="en-GB" sz="900" dirty="0">
                <a:latin typeface="Arial" panose="020B0604020202020204" pitchFamily="34" charset="0"/>
                <a:cs typeface="Arial" panose="020B0604020202020204" pitchFamily="34" charset="0"/>
              </a:rPr>
              <a:t> May 2018</a:t>
            </a:r>
          </a:p>
          <a:p>
            <a:r>
              <a:rPr lang="en-GB" sz="1000" dirty="0"/>
              <a:t> </a:t>
            </a:r>
            <a:endParaRPr lang="en-GB" dirty="0"/>
          </a:p>
        </p:txBody>
      </p:sp>
      <p:sp>
        <p:nvSpPr>
          <p:cNvPr id="10" name="TextBox 9"/>
          <p:cNvSpPr txBox="1"/>
          <p:nvPr/>
        </p:nvSpPr>
        <p:spPr>
          <a:xfrm>
            <a:off x="5671180" y="2386585"/>
            <a:ext cx="2530624" cy="923330"/>
          </a:xfrm>
          <a:prstGeom prst="rect">
            <a:avLst/>
          </a:prstGeom>
          <a:noFill/>
        </p:spPr>
        <p:txBody>
          <a:bodyPr wrap="square" rtlCol="0">
            <a:spAutoFit/>
          </a:bodyPr>
          <a:lstStyle/>
          <a:p>
            <a:pPr algn="ctr"/>
            <a:r>
              <a:rPr lang="en-GB" sz="900" b="1" dirty="0">
                <a:solidFill>
                  <a:srgbClr val="CC0000"/>
                </a:solidFill>
                <a:latin typeface="Arial" panose="020B0604020202020204" pitchFamily="34" charset="0"/>
                <a:cs typeface="Arial" panose="020B0604020202020204" pitchFamily="34" charset="0"/>
              </a:rPr>
              <a:t>GENVASC</a:t>
            </a:r>
          </a:p>
          <a:p>
            <a:pPr marL="171446" indent="-171446">
              <a:buFont typeface="Arial" panose="020B0604020202020204" pitchFamily="34" charset="0"/>
              <a:buChar char="•"/>
            </a:pPr>
            <a:r>
              <a:rPr lang="en-GB" sz="900" dirty="0">
                <a:latin typeface="Arial" panose="020B0604020202020204" pitchFamily="34" charset="0"/>
                <a:cs typeface="Arial" panose="020B0604020202020204" pitchFamily="34" charset="0"/>
              </a:rPr>
              <a:t>All study samples allocated a unique study ID at LBRC</a:t>
            </a:r>
          </a:p>
          <a:p>
            <a:pPr marL="171446" indent="-171446">
              <a:buFont typeface="Arial" panose="020B0604020202020204" pitchFamily="34" charset="0"/>
              <a:buChar char="•"/>
            </a:pPr>
            <a:r>
              <a:rPr lang="en-GB" sz="900" dirty="0">
                <a:latin typeface="Arial" panose="020B0604020202020204" pitchFamily="34" charset="0"/>
                <a:cs typeface="Arial" panose="020B0604020202020204" pitchFamily="34" charset="0"/>
              </a:rPr>
              <a:t>Samples are stored in secure LBRC lab </a:t>
            </a:r>
          </a:p>
          <a:p>
            <a:pPr marL="171446" indent="-171446">
              <a:buFont typeface="Arial" panose="020B0604020202020204" pitchFamily="34" charset="0"/>
              <a:buChar char="•"/>
            </a:pPr>
            <a:r>
              <a:rPr lang="en-GB" sz="900" dirty="0">
                <a:latin typeface="Arial" panose="020B0604020202020204" pitchFamily="34" charset="0"/>
                <a:cs typeface="Arial" panose="020B0604020202020204" pitchFamily="34" charset="0"/>
              </a:rPr>
              <a:t>Stored samples are identifiable by unique study ID only</a:t>
            </a:r>
          </a:p>
        </p:txBody>
      </p:sp>
      <p:sp>
        <p:nvSpPr>
          <p:cNvPr id="11" name="TextBox 10"/>
          <p:cNvSpPr txBox="1"/>
          <p:nvPr/>
        </p:nvSpPr>
        <p:spPr>
          <a:xfrm>
            <a:off x="5923353" y="4214810"/>
            <a:ext cx="1964904" cy="507831"/>
          </a:xfrm>
          <a:prstGeom prst="rect">
            <a:avLst/>
          </a:prstGeom>
          <a:noFill/>
        </p:spPr>
        <p:txBody>
          <a:bodyPr wrap="square" rtlCol="0">
            <a:spAutoFit/>
          </a:bodyPr>
          <a:lstStyle/>
          <a:p>
            <a:pPr algn="ctr"/>
            <a:r>
              <a:rPr lang="en-GB" sz="900" b="1" dirty="0">
                <a:solidFill>
                  <a:srgbClr val="CC0000"/>
                </a:solidFill>
                <a:latin typeface="Arial" panose="020B0604020202020204" pitchFamily="34" charset="0"/>
                <a:cs typeface="Arial" panose="020B0604020202020204" pitchFamily="34" charset="0"/>
              </a:rPr>
              <a:t>GENVASC</a:t>
            </a:r>
          </a:p>
          <a:p>
            <a:pPr marL="171446" indent="-171446">
              <a:buFont typeface="Arial" panose="020B0604020202020204" pitchFamily="34" charset="0"/>
              <a:buChar char="•"/>
            </a:pPr>
            <a:r>
              <a:rPr lang="en-GB" sz="900" dirty="0">
                <a:latin typeface="Arial" panose="020B0604020202020204" pitchFamily="34" charset="0"/>
                <a:cs typeface="Arial" panose="020B0604020202020204" pitchFamily="34" charset="0"/>
              </a:rPr>
              <a:t>Ensuring participants are able to give informed consent</a:t>
            </a:r>
          </a:p>
        </p:txBody>
      </p:sp>
      <p:sp>
        <p:nvSpPr>
          <p:cNvPr id="12" name="TextBox 11"/>
          <p:cNvSpPr txBox="1"/>
          <p:nvPr/>
        </p:nvSpPr>
        <p:spPr>
          <a:xfrm>
            <a:off x="4288226" y="5331644"/>
            <a:ext cx="2404628" cy="800219"/>
          </a:xfrm>
          <a:prstGeom prst="rect">
            <a:avLst/>
          </a:prstGeom>
          <a:noFill/>
        </p:spPr>
        <p:txBody>
          <a:bodyPr wrap="square" rtlCol="0">
            <a:spAutoFit/>
          </a:bodyPr>
          <a:lstStyle/>
          <a:p>
            <a:pPr algn="ctr"/>
            <a:r>
              <a:rPr lang="en-GB" sz="900" b="1" dirty="0">
                <a:solidFill>
                  <a:srgbClr val="CC0000"/>
                </a:solidFill>
                <a:latin typeface="Arial" panose="020B0604020202020204" pitchFamily="34" charset="0"/>
                <a:cs typeface="Arial" panose="020B0604020202020204" pitchFamily="34" charset="0"/>
              </a:rPr>
              <a:t>GENVASC</a:t>
            </a:r>
            <a:r>
              <a:rPr lang="en-GB" sz="900" b="1" dirty="0">
                <a:latin typeface="Arial" panose="020B0604020202020204" pitchFamily="34" charset="0"/>
                <a:cs typeface="Arial" panose="020B0604020202020204" pitchFamily="34" charset="0"/>
              </a:rPr>
              <a:t> </a:t>
            </a:r>
          </a:p>
          <a:p>
            <a:pPr marL="171446" indent="-171446">
              <a:buFont typeface="Arial" panose="020B0604020202020204" pitchFamily="34" charset="0"/>
              <a:buChar char="•"/>
            </a:pPr>
            <a:r>
              <a:rPr lang="en-GB" sz="900" dirty="0">
                <a:latin typeface="Arial" panose="020B0604020202020204" pitchFamily="34" charset="0"/>
                <a:cs typeface="Arial" panose="020B0604020202020204" pitchFamily="34" charset="0"/>
              </a:rPr>
              <a:t>Information Sharing Agreements </a:t>
            </a:r>
          </a:p>
          <a:p>
            <a:pPr marL="171446" indent="-171446">
              <a:buFont typeface="Arial" panose="020B0604020202020204" pitchFamily="34" charset="0"/>
              <a:buChar char="•"/>
            </a:pPr>
            <a:r>
              <a:rPr lang="en-GB" sz="900" dirty="0" err="1">
                <a:latin typeface="Arial" panose="020B0604020202020204" pitchFamily="34" charset="0"/>
                <a:cs typeface="Arial" panose="020B0604020202020204" pitchFamily="34" charset="0"/>
              </a:rPr>
              <a:t>Pseudonymised</a:t>
            </a:r>
            <a:r>
              <a:rPr lang="en-GB" sz="900" dirty="0">
                <a:latin typeface="Arial" panose="020B0604020202020204" pitchFamily="34" charset="0"/>
                <a:cs typeface="Arial" panose="020B0604020202020204" pitchFamily="34" charset="0"/>
              </a:rPr>
              <a:t> data</a:t>
            </a:r>
          </a:p>
          <a:p>
            <a:pPr marL="171446" indent="-171446">
              <a:buFont typeface="Arial" panose="020B0604020202020204" pitchFamily="34" charset="0"/>
              <a:buChar char="•"/>
            </a:pPr>
            <a:r>
              <a:rPr lang="en-GB" sz="900" dirty="0">
                <a:latin typeface="Arial" panose="020B0604020202020204" pitchFamily="34" charset="0"/>
                <a:cs typeface="Arial" panose="020B0604020202020204" pitchFamily="34" charset="0"/>
              </a:rPr>
              <a:t>Data held in secure hospital servers</a:t>
            </a:r>
          </a:p>
          <a:p>
            <a:r>
              <a:rPr lang="en-GB" sz="1000" dirty="0"/>
              <a:t> </a:t>
            </a:r>
            <a:endParaRPr lang="en-GB" dirty="0"/>
          </a:p>
        </p:txBody>
      </p:sp>
    </p:spTree>
    <p:extLst>
      <p:ext uri="{BB962C8B-B14F-4D97-AF65-F5344CB8AC3E}">
        <p14:creationId xmlns:p14="http://schemas.microsoft.com/office/powerpoint/2010/main" val="152282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1064</TotalTime>
  <Words>2078</Words>
  <Application>Microsoft Office PowerPoint</Application>
  <PresentationFormat>On-screen Show (4:3)</PresentationFormat>
  <Paragraphs>394</Paragraphs>
  <Slides>41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41</vt:i4>
      </vt:variant>
    </vt:vector>
  </HeadingPairs>
  <TitlesOfParts>
    <vt:vector size="46" baseType="lpstr">
      <vt:lpstr>Arial</vt:lpstr>
      <vt:lpstr>Bradley Hand ITC</vt:lpstr>
      <vt:lpstr>Calibri</vt:lpstr>
      <vt:lpstr>Calibri Light</vt:lpstr>
      <vt:lpstr>Office Theme</vt:lpstr>
      <vt:lpstr>Good Clinical Practice (GCP) and study specific training for the GENVASC Study</vt:lpstr>
      <vt:lpstr>Introduction </vt:lpstr>
      <vt:lpstr> </vt:lpstr>
      <vt:lpstr> </vt:lpstr>
      <vt:lpstr> </vt:lpstr>
      <vt:lpstr> At the end of this section you will have an understanding of:    The importance of GCP in relation to clinical research studies  An awareness of the main principles of GCP </vt:lpstr>
      <vt:lpstr> </vt:lpstr>
      <vt:lpstr> </vt:lpstr>
      <vt:lpstr> </vt:lpstr>
      <vt:lpstr>      At the end of this section you will have an understanding of:   The regulatory approvals that need to be in place before a clinical trial can be started in the UK  The responsibilities and/or duties of different members of the research team  Be able to identify a range of essential documents  The purpose of setting up and maintaining a site file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Beeston, Emma</cp:lastModifiedBy>
  <cp:revision>46</cp:revision>
  <dcterms:created xsi:type="dcterms:W3CDTF">2019-02-08T10:07:24Z</dcterms:created>
  <dcterms:modified xsi:type="dcterms:W3CDTF">2019-06-20T08:40:21Z</dcterms:modified>
</cp:coreProperties>
</file>